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4.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5.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Override PartName="/ppt/charts/colors4.xml" ContentType="application/vnd.ms-office.chartcolorstyle+xml"/>
  <Override PartName="/ppt/charts/style4.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16" r:id="rId3"/>
    <p:sldMasterId id="2147483728" r:id="rId4"/>
    <p:sldMasterId id="2147483763" r:id="rId5"/>
    <p:sldMasterId id="2147483786" r:id="rId6"/>
  </p:sldMasterIdLst>
  <p:notesMasterIdLst>
    <p:notesMasterId r:id="rId24"/>
  </p:notesMasterIdLst>
  <p:sldIdLst>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p:scale>
          <a:sx n="94" d="100"/>
          <a:sy n="94" d="100"/>
        </p:scale>
        <p:origin x="264" y="3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microsoft.com/office/2011/relationships/chartStyle" Target="style3.xml"/><Relationship Id="rId2" Type="http://schemas.microsoft.com/office/2011/relationships/chartColorStyle" Target="colors3.xml"/><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3" Type="http://schemas.microsoft.com/office/2011/relationships/chartStyle" Target="style4.xml"/><Relationship Id="rId2" Type="http://schemas.microsoft.com/office/2011/relationships/chartColorStyle" Target="colors4.xml"/><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Acc Checker Usage Before/After Ribbon Entry Point</a:t>
            </a:r>
          </a:p>
        </c:rich>
      </c:tx>
      <c:layout/>
      <c:overlay val="0"/>
      <c:spPr>
        <a:noFill/>
        <a:ln>
          <a:noFill/>
        </a:ln>
        <a:effectLst/>
      </c:spPr>
    </c:title>
    <c:autoTitleDeleted val="0"/>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xmlns:c16r2="http://schemas.microsoft.com/office/drawing/2015/06/chart">
            <c:ext xmlns:c16="http://schemas.microsoft.com/office/drawing/2014/chart" uri="{C3380CC4-5D6E-409C-BE32-E72D297353CC}">
              <c16:uniqueId val="{00000000-FDBE-41A3-8FCC-BFF0B5D22EC6}"/>
            </c:ext>
          </c:extLst>
        </c:ser>
        <c:ser>
          <c:idx val="1"/>
          <c:order val="1"/>
          <c:tx>
            <c:strRef>
              <c:f>Sheet1!$C$1</c:f>
              <c:strCache>
                <c:ptCount val="1"/>
                <c:pt idx="0">
                  <c:v>Series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xmlns:c16r2="http://schemas.microsoft.com/office/drawing/2015/06/chart">
            <c:ext xmlns:c16="http://schemas.microsoft.com/office/drawing/2014/chart" uri="{C3380CC4-5D6E-409C-BE32-E72D297353CC}">
              <c16:uniqueId val="{00000001-FDBE-41A3-8FCC-BFF0B5D22EC6}"/>
            </c:ext>
          </c:extLst>
        </c:ser>
        <c:ser>
          <c:idx val="2"/>
          <c:order val="2"/>
          <c:tx>
            <c:strRef>
              <c:f>Sheet1!$D$1</c:f>
              <c:strCache>
                <c:ptCount val="1"/>
                <c:pt idx="0">
                  <c:v>Series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xmlns:c16r2="http://schemas.microsoft.com/office/drawing/2015/06/chart">
            <c:ext xmlns:c16="http://schemas.microsoft.com/office/drawing/2014/chart" uri="{C3380CC4-5D6E-409C-BE32-E72D297353CC}">
              <c16:uniqueId val="{00000002-FDBE-41A3-8FCC-BFF0B5D22EC6}"/>
            </c:ext>
          </c:extLst>
        </c:ser>
        <c:dLbls>
          <c:showLegendKey val="0"/>
          <c:showVal val="0"/>
          <c:showCatName val="0"/>
          <c:showSerName val="0"/>
          <c:showPercent val="0"/>
          <c:showBubbleSize val="0"/>
        </c:dLbls>
        <c:marker val="1"/>
        <c:smooth val="0"/>
        <c:axId val="230410112"/>
        <c:axId val="230416384"/>
      </c:lineChart>
      <c:catAx>
        <c:axId val="230410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30416384"/>
        <c:crosses val="autoZero"/>
        <c:auto val="1"/>
        <c:lblAlgn val="ctr"/>
        <c:lblOffset val="100"/>
        <c:noMultiLvlLbl val="0"/>
      </c:catAx>
      <c:valAx>
        <c:axId val="230416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3041011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0" i="0" u="none" strike="noStrike" kern="1200" cap="all" spc="0" normalizeH="0" baseline="0" dirty="0" smtClean="0">
                <a:solidFill>
                  <a:srgbClr val="505050"/>
                </a:solidFill>
                <a:latin typeface="Segoe UI Semibold" panose="020B0702040204020203" pitchFamily="34" charset="0"/>
                <a:ea typeface="+mn-ea"/>
                <a:cs typeface="Segoe UI Semibold" panose="020B0702040204020203" pitchFamily="34" charset="0"/>
              </a:defRPr>
            </a:pPr>
            <a:r>
              <a:rPr lang="en-US" sz="1600" b="0" i="0" u="none" strike="noStrike" kern="1200" cap="none" spc="0" baseline="0">
                <a:solidFill>
                  <a:srgbClr val="505050"/>
                </a:solidFill>
                <a:latin typeface="Segoe UI Semibold" panose="020B0702040204020203" pitchFamily="34" charset="0"/>
                <a:ea typeface="+mn-ea"/>
                <a:cs typeface="Segoe UI Semibold" panose="020B0702040204020203" pitchFamily="34" charset="0"/>
              </a:rPr>
              <a:t>Change in Acc Checker Rules 2016 vs. 2017</a:t>
            </a:r>
          </a:p>
        </c:rich>
      </c:tx>
      <c:overlay val="0"/>
      <c:spPr>
        <a:noFill/>
        <a:ln>
          <a:noFill/>
        </a:ln>
        <a:effectLst/>
      </c:spPr>
    </c:title>
    <c:autoTitleDeleted val="0"/>
    <c:plotArea>
      <c:layout/>
      <c:pieChart>
        <c:varyColors val="1"/>
        <c:ser>
          <c:idx val="0"/>
          <c:order val="0"/>
          <c:tx>
            <c:strRef>
              <c:f>Sheet1!$B$1</c:f>
              <c:strCache>
                <c:ptCount val="1"/>
                <c:pt idx="0">
                  <c:v>Sales</c:v>
                </c:pt>
              </c:strCache>
            </c:strRef>
          </c:tx>
          <c:spPr>
            <a:solidFill>
              <a:schemeClr val="tx1"/>
            </a:solidFill>
            <a:ln w="19050">
              <a:solidFill>
                <a:schemeClr val="bg1"/>
              </a:solidFill>
            </a:ln>
            <a:effectLst/>
          </c:spPr>
          <c:dPt>
            <c:idx val="0"/>
            <c:bubble3D val="0"/>
            <c:extLst xmlns:c16r2="http://schemas.microsoft.com/office/drawing/2015/06/chart">
              <c:ext xmlns:c16="http://schemas.microsoft.com/office/drawing/2014/chart" uri="{C3380CC4-5D6E-409C-BE32-E72D297353CC}">
                <c16:uniqueId val="{00000001-C5D1-494E-962B-C28B0ABC7180}"/>
              </c:ext>
            </c:extLst>
          </c:dPt>
          <c:dPt>
            <c:idx val="1"/>
            <c:bubble3D val="0"/>
            <c:extLst xmlns:c16r2="http://schemas.microsoft.com/office/drawing/2015/06/chart">
              <c:ext xmlns:c16="http://schemas.microsoft.com/office/drawing/2014/chart" uri="{C3380CC4-5D6E-409C-BE32-E72D297353CC}">
                <c16:uniqueId val="{00000002-C5D1-494E-962B-C28B0ABC7180}"/>
              </c:ext>
            </c:extLst>
          </c:dPt>
          <c:dPt>
            <c:idx val="2"/>
            <c:bubble3D val="0"/>
            <c:extLst xmlns:c16r2="http://schemas.microsoft.com/office/drawing/2015/06/chart">
              <c:ext xmlns:c16="http://schemas.microsoft.com/office/drawing/2014/chart" uri="{C3380CC4-5D6E-409C-BE32-E72D297353CC}">
                <c16:uniqueId val="{00000003-C5D1-494E-962B-C28B0ABC7180}"/>
              </c:ext>
            </c:extLst>
          </c:dPt>
          <c:dPt>
            <c:idx val="3"/>
            <c:bubble3D val="0"/>
            <c:extLst xmlns:c16r2="http://schemas.microsoft.com/office/drawing/2015/06/chart">
              <c:ext xmlns:c16="http://schemas.microsoft.com/office/drawing/2014/chart" uri="{C3380CC4-5D6E-409C-BE32-E72D297353CC}">
                <c16:uniqueId val="{00000004-C5D1-494E-962B-C28B0ABC7180}"/>
              </c:ext>
            </c:extLst>
          </c:dPt>
          <c:dPt>
            <c:idx val="4"/>
            <c:bubble3D val="0"/>
            <c:extLst xmlns:c16r2="http://schemas.microsoft.com/office/drawing/2015/06/chart">
              <c:ext xmlns:c16="http://schemas.microsoft.com/office/drawing/2014/chart" uri="{C3380CC4-5D6E-409C-BE32-E72D297353CC}">
                <c16:uniqueId val="{00000005-C5D1-494E-962B-C28B0ABC7180}"/>
              </c:ext>
            </c:extLst>
          </c:dPt>
          <c:dLbls>
            <c:dLbl>
              <c:idx val="0"/>
              <c:dLblPos val="inEnd"/>
              <c:showLegendKey val="0"/>
              <c:showVal val="1"/>
              <c:showCatName val="1"/>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1-C5D1-494E-962B-C28B0ABC7180}"/>
                </c:ext>
              </c:extLst>
            </c:dLbl>
            <c:dLbl>
              <c:idx val="1"/>
              <c:tx>
                <c:rich>
                  <a:bodyPr/>
                  <a:lstStyle/>
                  <a:p>
                    <a:fld id="{B799D89D-B621-441E-AEEC-567F91328573}" type="CATEGORYNAME">
                      <a:rPr lang="en-US"/>
                      <a:pPr/>
                      <a:t>[CATEGORY NAME]</a:t>
                    </a:fld>
                    <a:r>
                      <a:rPr lang="en-US" baseline="0"/>
                      <a:t>
</a:t>
                    </a:r>
                    <a:fld id="{2EE6220F-4C9A-4B29-A000-E558FEC7BA0A}" type="VALUE">
                      <a:rPr lang="en-US" baseline="0" smtClean="0"/>
                      <a:pPr/>
                      <a:t>[VALUE]</a:t>
                    </a:fld>
                    <a:endParaRPr lang="en-US" baseline="0"/>
                  </a:p>
                </c:rich>
              </c:tx>
              <c:dLblPos val="inEnd"/>
              <c:showLegendKey val="0"/>
              <c:showVal val="0"/>
              <c:showCatName val="1"/>
              <c:showSerName val="0"/>
              <c:showPercent val="1"/>
              <c:showBubbleSize val="0"/>
              <c:extLst xmlns:c16r2="http://schemas.microsoft.com/office/drawing/2015/06/chart">
                <c:ext xmlns:c15="http://schemas.microsoft.com/office/drawing/2012/chart" uri="{CE6537A1-D6FC-4f65-9D91-7224C49458BB}">
                  <c15:dlblFieldTable/>
                  <c15:showDataLabelsRange val="0"/>
                </c:ext>
                <c:ext xmlns:c16="http://schemas.microsoft.com/office/drawing/2014/chart" uri="{C3380CC4-5D6E-409C-BE32-E72D297353CC}">
                  <c16:uniqueId val="{00000002-C5D1-494E-962B-C28B0ABC7180}"/>
                </c:ext>
              </c:extLst>
            </c:dLbl>
            <c:dLbl>
              <c:idx val="2"/>
              <c:dLblPos val="inEnd"/>
              <c:showLegendKey val="0"/>
              <c:showVal val="1"/>
              <c:showCatName val="1"/>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C5D1-494E-962B-C28B0ABC7180}"/>
                </c:ext>
              </c:extLst>
            </c:dLbl>
            <c:dLbl>
              <c:idx val="3"/>
              <c:dLblPos val="inEnd"/>
              <c:showLegendKey val="0"/>
              <c:showVal val="1"/>
              <c:showCatName val="1"/>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4-C5D1-494E-962B-C28B0ABC7180}"/>
                </c:ext>
              </c:extLst>
            </c:dLbl>
            <c:dLbl>
              <c:idx val="4"/>
              <c:dLblPos val="inEnd"/>
              <c:showLegendKey val="0"/>
              <c:showVal val="1"/>
              <c:showCatName val="1"/>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5-C5D1-494E-962B-C28B0ABC7180}"/>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a:solidFill>
                    <a:schemeClr val="accent1">
                      <a:lumMod val="60000"/>
                      <a:lumOff val="40000"/>
                    </a:schemeClr>
                  </a:solidFill>
                </a:ln>
                <a:effectLst/>
              </c:spPr>
            </c:leaderLines>
            <c:extLst xmlns:c16r2="http://schemas.microsoft.com/office/drawing/2015/06/chart">
              <c:ext xmlns:c15="http://schemas.microsoft.com/office/drawing/2012/chart" uri="{CE6537A1-D6FC-4f65-9D91-7224C49458BB}"/>
            </c:extLst>
          </c:dLbls>
          <c:cat>
            <c:strRef>
              <c:f>Sheet1!$A$2:$A$6</c:f>
              <c:strCache>
                <c:ptCount val="5"/>
                <c:pt idx="0">
                  <c:v>New</c:v>
                </c:pt>
                <c:pt idx="1">
                  <c:v>Upgraded</c:v>
                </c:pt>
                <c:pt idx="2">
                  <c:v>Downgraded</c:v>
                </c:pt>
                <c:pt idx="3">
                  <c:v>Removed</c:v>
                </c:pt>
                <c:pt idx="4">
                  <c:v>No Change</c:v>
                </c:pt>
              </c:strCache>
            </c:strRef>
          </c:cat>
          <c:val>
            <c:numRef>
              <c:f>Sheet1!$B$2:$B$6</c:f>
              <c:numCache>
                <c:formatCode>General</c:formatCode>
                <c:ptCount val="5"/>
                <c:pt idx="0">
                  <c:v>1</c:v>
                </c:pt>
                <c:pt idx="1">
                  <c:v>6</c:v>
                </c:pt>
                <c:pt idx="2">
                  <c:v>1</c:v>
                </c:pt>
                <c:pt idx="3">
                  <c:v>6</c:v>
                </c:pt>
                <c:pt idx="4">
                  <c:v>11</c:v>
                </c:pt>
              </c:numCache>
            </c:numRef>
          </c:val>
          <c:extLst xmlns:c16r2="http://schemas.microsoft.com/office/drawing/2015/06/chart">
            <c:ext xmlns:c16="http://schemas.microsoft.com/office/drawing/2014/chart" uri="{C3380CC4-5D6E-409C-BE32-E72D297353CC}">
              <c16:uniqueId val="{00000000-C5D1-494E-962B-C28B0ABC7180}"/>
            </c:ext>
          </c:extLst>
        </c:ser>
        <c:dLbls>
          <c:dLblPos val="inEnd"/>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bg1">
        <a:lumMod val="95000"/>
      </a:schemeClr>
    </a:solidFill>
    <a:ln w="9525" cap="flat" cmpd="sng" algn="ctr">
      <a:solidFill>
        <a:schemeClr val="bg1">
          <a:lumMod val="85000"/>
        </a:schemeClr>
      </a:solidFill>
      <a:round/>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Segoe UI Semibold" panose="020B0702040204020203" pitchFamily="34" charset="0"/>
                <a:ea typeface="+mn-ea"/>
                <a:cs typeface="Segoe UI Semibold" panose="020B0702040204020203" pitchFamily="34" charset="0"/>
              </a:defRPr>
            </a:pPr>
            <a:r>
              <a:rPr lang="en-US" sz="1600">
                <a:latin typeface="Segoe UI Semibold" panose="020B0702040204020203" pitchFamily="34" charset="0"/>
                <a:cs typeface="Segoe UI Semibold" panose="020B0702040204020203" pitchFamily="34" charset="0"/>
              </a:rPr>
              <a:t>Projected Improvements in Acc Checker Remediation Effectiveness</a:t>
            </a:r>
          </a:p>
        </c:rich>
      </c:tx>
      <c:overlay val="0"/>
      <c:spPr>
        <a:noFill/>
        <a:ln>
          <a:noFill/>
        </a:ln>
        <a:effectLst/>
      </c:spPr>
    </c:title>
    <c:autoTitleDeleted val="0"/>
    <c:plotArea>
      <c:layout/>
      <c:barChart>
        <c:barDir val="col"/>
        <c:grouping val="clustered"/>
        <c:varyColors val="0"/>
        <c:ser>
          <c:idx val="0"/>
          <c:order val="0"/>
          <c:tx>
            <c:strRef>
              <c:f>Sheet1!$B$1</c:f>
              <c:strCache>
                <c:ptCount val="1"/>
                <c:pt idx="0">
                  <c:v>Before</c:v>
                </c:pt>
              </c:strCache>
            </c:strRef>
          </c:tx>
          <c:spPr>
            <a:solidFill>
              <a:schemeClr val="accent1"/>
            </a:solidFill>
            <a:ln>
              <a:noFill/>
            </a:ln>
            <a:effectLst/>
          </c:spPr>
          <c:invertIfNegative val="0"/>
          <c:dPt>
            <c:idx val="0"/>
            <c:invertIfNegative val="0"/>
            <c:bubble3D val="0"/>
            <c:spPr>
              <a:solidFill>
                <a:srgbClr val="BAD80A"/>
              </a:solidFill>
              <a:ln>
                <a:noFill/>
              </a:ln>
              <a:effectLst/>
            </c:spPr>
            <c:extLst xmlns:c16r2="http://schemas.microsoft.com/office/drawing/2015/06/chart">
              <c:ext xmlns:c16="http://schemas.microsoft.com/office/drawing/2014/chart" uri="{C3380CC4-5D6E-409C-BE32-E72D297353CC}">
                <c16:uniqueId val="{00000003-1663-4B21-8D43-1374C894F7FC}"/>
              </c:ext>
            </c:extLst>
          </c:dPt>
          <c:dPt>
            <c:idx val="1"/>
            <c:invertIfNegative val="0"/>
            <c:bubble3D val="0"/>
            <c:spPr>
              <a:solidFill>
                <a:schemeClr val="accent5">
                  <a:lumMod val="60000"/>
                  <a:lumOff val="40000"/>
                </a:schemeClr>
              </a:solidFill>
              <a:ln>
                <a:noFill/>
              </a:ln>
              <a:effectLst/>
            </c:spPr>
            <c:extLst xmlns:c16r2="http://schemas.microsoft.com/office/drawing/2015/06/chart">
              <c:ext xmlns:c16="http://schemas.microsoft.com/office/drawing/2014/chart" uri="{C3380CC4-5D6E-409C-BE32-E72D297353CC}">
                <c16:uniqueId val="{00000005-1663-4B21-8D43-1374C894F7FC}"/>
              </c:ext>
            </c:extLst>
          </c:dPt>
          <c:dPt>
            <c:idx val="2"/>
            <c:invertIfNegative val="0"/>
            <c:bubble3D val="0"/>
            <c:spPr>
              <a:solidFill>
                <a:schemeClr val="accent1">
                  <a:lumMod val="40000"/>
                  <a:lumOff val="60000"/>
                </a:schemeClr>
              </a:solidFill>
              <a:ln>
                <a:noFill/>
              </a:ln>
              <a:effectLst/>
            </c:spPr>
            <c:extLst xmlns:c16r2="http://schemas.microsoft.com/office/drawing/2015/06/chart">
              <c:ext xmlns:c16="http://schemas.microsoft.com/office/drawing/2014/chart" uri="{C3380CC4-5D6E-409C-BE32-E72D297353CC}">
                <c16:uniqueId val="{00000007-1663-4B21-8D43-1374C894F7FC}"/>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Segoe UI Semibold" panose="020B0702040204020203" pitchFamily="34" charset="0"/>
                    <a:ea typeface="+mn-ea"/>
                    <a:cs typeface="Segoe UI Semibold" panose="020B0702040204020203" pitchFamily="34" charset="0"/>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High Confidence</c:v>
                </c:pt>
                <c:pt idx="1">
                  <c:v>Next Step</c:v>
                </c:pt>
                <c:pt idx="2">
                  <c:v>Tutorial</c:v>
                </c:pt>
              </c:strCache>
            </c:strRef>
          </c:cat>
          <c:val>
            <c:numRef>
              <c:f>Sheet1!$B$2:$B$4</c:f>
              <c:numCache>
                <c:formatCode>General</c:formatCode>
                <c:ptCount val="3"/>
                <c:pt idx="0">
                  <c:v>10</c:v>
                </c:pt>
                <c:pt idx="1">
                  <c:v>4</c:v>
                </c:pt>
                <c:pt idx="2">
                  <c:v>5</c:v>
                </c:pt>
              </c:numCache>
            </c:numRef>
          </c:val>
          <c:extLst xmlns:c16r2="http://schemas.microsoft.com/office/drawing/2015/06/chart">
            <c:ext xmlns:c16="http://schemas.microsoft.com/office/drawing/2014/chart" uri="{C3380CC4-5D6E-409C-BE32-E72D297353CC}">
              <c16:uniqueId val="{00000000-1663-4B21-8D43-1374C894F7FC}"/>
            </c:ext>
          </c:extLst>
        </c:ser>
        <c:ser>
          <c:idx val="1"/>
          <c:order val="1"/>
          <c:tx>
            <c:strRef>
              <c:f>Sheet1!$C$1</c:f>
              <c:strCache>
                <c:ptCount val="1"/>
                <c:pt idx="0">
                  <c:v>After</c:v>
                </c:pt>
              </c:strCache>
            </c:strRef>
          </c:tx>
          <c:spPr>
            <a:solidFill>
              <a:schemeClr val="accent2"/>
            </a:solidFill>
            <a:ln>
              <a:noFill/>
            </a:ln>
            <a:effectLst/>
          </c:spPr>
          <c:invertIfNegative val="0"/>
          <c:dPt>
            <c:idx val="0"/>
            <c:invertIfNegative val="0"/>
            <c:bubble3D val="0"/>
            <c:spPr>
              <a:solidFill>
                <a:srgbClr val="107C10"/>
              </a:solidFill>
              <a:ln>
                <a:noFill/>
              </a:ln>
              <a:effectLst/>
            </c:spPr>
            <c:extLst xmlns:c16r2="http://schemas.microsoft.com/office/drawing/2015/06/chart">
              <c:ext xmlns:c16="http://schemas.microsoft.com/office/drawing/2014/chart" uri="{C3380CC4-5D6E-409C-BE32-E72D297353CC}">
                <c16:uniqueId val="{00000004-1663-4B21-8D43-1374C894F7FC}"/>
              </c:ext>
            </c:extLst>
          </c:dPt>
          <c:dPt>
            <c:idx val="1"/>
            <c:invertIfNegative val="0"/>
            <c:bubble3D val="0"/>
            <c:spPr>
              <a:solidFill>
                <a:schemeClr val="accent6"/>
              </a:solidFill>
              <a:ln>
                <a:noFill/>
              </a:ln>
              <a:effectLst/>
            </c:spPr>
            <c:extLst xmlns:c16r2="http://schemas.microsoft.com/office/drawing/2015/06/chart">
              <c:ext xmlns:c16="http://schemas.microsoft.com/office/drawing/2014/chart" uri="{C3380CC4-5D6E-409C-BE32-E72D297353CC}">
                <c16:uniqueId val="{00000006-1663-4B21-8D43-1374C894F7FC}"/>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Segoe UI Semibold" panose="020B0702040204020203" pitchFamily="34" charset="0"/>
                    <a:ea typeface="+mn-ea"/>
                    <a:cs typeface="Segoe UI Semibold" panose="020B0702040204020203" pitchFamily="34" charset="0"/>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High Confidence</c:v>
                </c:pt>
                <c:pt idx="1">
                  <c:v>Next Step</c:v>
                </c:pt>
                <c:pt idx="2">
                  <c:v>Tutorial</c:v>
                </c:pt>
              </c:strCache>
            </c:strRef>
          </c:cat>
          <c:val>
            <c:numRef>
              <c:f>Sheet1!$C$2:$C$4</c:f>
              <c:numCache>
                <c:formatCode>General</c:formatCode>
                <c:ptCount val="3"/>
                <c:pt idx="0">
                  <c:v>18</c:v>
                </c:pt>
                <c:pt idx="1">
                  <c:v>1</c:v>
                </c:pt>
                <c:pt idx="2">
                  <c:v>0</c:v>
                </c:pt>
              </c:numCache>
            </c:numRef>
          </c:val>
          <c:extLst xmlns:c16r2="http://schemas.microsoft.com/office/drawing/2015/06/chart">
            <c:ext xmlns:c16="http://schemas.microsoft.com/office/drawing/2014/chart" uri="{C3380CC4-5D6E-409C-BE32-E72D297353CC}">
              <c16:uniqueId val="{00000001-1663-4B21-8D43-1374C894F7FC}"/>
            </c:ext>
          </c:extLst>
        </c:ser>
        <c:dLbls>
          <c:dLblPos val="outEnd"/>
          <c:showLegendKey val="0"/>
          <c:showVal val="1"/>
          <c:showCatName val="0"/>
          <c:showSerName val="0"/>
          <c:showPercent val="0"/>
          <c:showBubbleSize val="0"/>
        </c:dLbls>
        <c:gapWidth val="219"/>
        <c:overlap val="-27"/>
        <c:axId val="229797888"/>
        <c:axId val="229799424"/>
      </c:barChart>
      <c:catAx>
        <c:axId val="229797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Segoe UI Semibold" panose="020B0702040204020203" pitchFamily="34" charset="0"/>
                <a:ea typeface="+mn-ea"/>
                <a:cs typeface="Segoe UI Semibold" panose="020B0702040204020203" pitchFamily="34" charset="0"/>
              </a:defRPr>
            </a:pPr>
            <a:endParaRPr lang="en-US"/>
          </a:p>
        </c:txPr>
        <c:crossAx val="229799424"/>
        <c:crosses val="autoZero"/>
        <c:auto val="1"/>
        <c:lblAlgn val="ctr"/>
        <c:lblOffset val="100"/>
        <c:noMultiLvlLbl val="0"/>
      </c:catAx>
      <c:valAx>
        <c:axId val="229799424"/>
        <c:scaling>
          <c:orientation val="minMax"/>
        </c:scaling>
        <c:delete val="1"/>
        <c:axPos val="l"/>
        <c:numFmt formatCode="General" sourceLinked="1"/>
        <c:majorTickMark val="none"/>
        <c:minorTickMark val="none"/>
        <c:tickLblPos val="nextTo"/>
        <c:crossAx val="229797888"/>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bg1">
        <a:lumMod val="95000"/>
      </a:schemeClr>
    </a:solidFill>
    <a:ln>
      <a:solidFill>
        <a:schemeClr val="bg1">
          <a:lumMod val="85000"/>
        </a:schemeClr>
      </a:solidFill>
    </a:ln>
    <a:effectLst/>
  </c:spPr>
  <c:txPr>
    <a:bodyPr/>
    <a:lstStyle/>
    <a:p>
      <a:pPr>
        <a:defRPr>
          <a:solidFill>
            <a:schemeClr val="tx1"/>
          </a:solidFil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Segoe UI Semibold" panose="020B0702040204020203" pitchFamily="34" charset="0"/>
                <a:ea typeface="+mn-ea"/>
                <a:cs typeface="Segoe UI Semibold" panose="020B0702040204020203" pitchFamily="34" charset="0"/>
              </a:defRPr>
            </a:pPr>
            <a:r>
              <a:rPr lang="en-US" sz="1600">
                <a:solidFill>
                  <a:schemeClr val="tx1"/>
                </a:solidFill>
                <a:latin typeface="Segoe UI Semibold" panose="020B0702040204020203" pitchFamily="34" charset="0"/>
                <a:cs typeface="Segoe UI Semibold" panose="020B0702040204020203" pitchFamily="34" charset="0"/>
              </a:rPr>
              <a:t>WCAG Alignment</a:t>
            </a:r>
          </a:p>
        </c:rich>
      </c:tx>
      <c:overlay val="0"/>
      <c:spPr>
        <a:noFill/>
        <a:ln>
          <a:noFill/>
        </a:ln>
        <a:effectLst/>
      </c:spPr>
    </c:title>
    <c:autoTitleDeleted val="0"/>
    <c:plotArea>
      <c:layout>
        <c:manualLayout>
          <c:layoutTarget val="inner"/>
          <c:xMode val="edge"/>
          <c:yMode val="edge"/>
          <c:x val="2.8261068345256792E-2"/>
          <c:y val="0.15463588201616335"/>
          <c:w val="0.94347786330948646"/>
          <c:h val="0.72912498477255883"/>
        </c:manualLayout>
      </c:layout>
      <c:barChart>
        <c:barDir val="col"/>
        <c:grouping val="stacked"/>
        <c:varyColors val="0"/>
        <c:ser>
          <c:idx val="0"/>
          <c:order val="0"/>
          <c:tx>
            <c:strRef>
              <c:f>Sheet1!$B$1</c:f>
              <c:strCache>
                <c:ptCount val="1"/>
                <c:pt idx="0">
                  <c:v>Aligned</c:v>
                </c:pt>
              </c:strCache>
            </c:strRef>
          </c:tx>
          <c:spPr>
            <a:solidFill>
              <a:srgbClr val="19C119"/>
            </a:solidFill>
            <a:ln>
              <a:noFill/>
            </a:ln>
            <a:effectLst/>
          </c:spPr>
          <c:invertIfNegative val="0"/>
          <c:dLbls>
            <c:dLbl>
              <c:idx val="0"/>
              <c:tx>
                <c:rich>
                  <a:bodyPr/>
                  <a:lstStyle/>
                  <a:p>
                    <a:fld id="{51D72987-5D8A-45AF-B3E3-A261268A5D97}" type="SERIESNAME">
                      <a:rPr lang="en-US" smtClean="0"/>
                      <a:pPr/>
                      <a:t>[SERIES NAME]</a:t>
                    </a:fld>
                    <a:endParaRPr lang="en-US"/>
                  </a:p>
                  <a:p>
                    <a:fld id="{F05A5256-5E80-42A5-93BF-D16E3688A659}" type="VALUE">
                      <a:rPr lang="en-US" smtClean="0"/>
                      <a:pPr/>
                      <a:t>[VALUE]</a:t>
                    </a:fld>
                    <a:endParaRPr lang="en-US"/>
                  </a:p>
                </c:rich>
              </c:tx>
              <c:dLblPos val="ctr"/>
              <c:showLegendKey val="0"/>
              <c:showVal val="1"/>
              <c:showCatName val="0"/>
              <c:showSerName val="0"/>
              <c:showPercent val="0"/>
              <c:showBubbleSize val="0"/>
              <c:extLst xmlns:c16r2="http://schemas.microsoft.com/office/drawing/2015/06/chart">
                <c:ext xmlns:c15="http://schemas.microsoft.com/office/drawing/2012/chart" uri="{CE6537A1-D6FC-4f65-9D91-7224C49458BB}">
                  <c15:dlblFieldTable/>
                  <c15:showDataLabelsRange val="0"/>
                </c:ext>
                <c:ext xmlns:c16="http://schemas.microsoft.com/office/drawing/2014/chart" uri="{C3380CC4-5D6E-409C-BE32-E72D297353CC}">
                  <c16:uniqueId val="{00000006-8283-4F08-96EA-085B79CD6D12}"/>
                </c:ext>
              </c:extLst>
            </c:dLbl>
            <c:dLbl>
              <c:idx val="1"/>
              <c:tx>
                <c:rich>
                  <a:bodyPr/>
                  <a:lstStyle/>
                  <a:p>
                    <a:fld id="{267CC618-A2BD-460F-9BCE-680718A9D99F}" type="SERIESNAME">
                      <a:rPr lang="en-US" smtClean="0"/>
                      <a:pPr/>
                      <a:t>[SERIES NAME]</a:t>
                    </a:fld>
                    <a:endParaRPr lang="en-US"/>
                  </a:p>
                  <a:p>
                    <a:fld id="{68588063-9155-494D-89D3-4D8744199523}" type="VALUE">
                      <a:rPr lang="en-US" smtClean="0"/>
                      <a:pPr/>
                      <a:t>[VALUE]</a:t>
                    </a:fld>
                    <a:endParaRPr lang="en-US"/>
                  </a:p>
                </c:rich>
              </c:tx>
              <c:dLblPos val="ctr"/>
              <c:showLegendKey val="0"/>
              <c:showVal val="1"/>
              <c:showCatName val="0"/>
              <c:showSerName val="0"/>
              <c:showPercent val="0"/>
              <c:showBubbleSize val="0"/>
              <c:extLst xmlns:c16r2="http://schemas.microsoft.com/office/drawing/2015/06/chart">
                <c:ext xmlns:c15="http://schemas.microsoft.com/office/drawing/2012/chart" uri="{CE6537A1-D6FC-4f65-9D91-7224C49458BB}">
                  <c15:dlblFieldTable/>
                  <c15:showDataLabelsRange val="0"/>
                </c:ext>
                <c:ext xmlns:c16="http://schemas.microsoft.com/office/drawing/2014/chart" uri="{C3380CC4-5D6E-409C-BE32-E72D297353CC}">
                  <c16:uniqueId val="{00000003-8283-4F08-96EA-085B79CD6D12}"/>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2016</c:v>
                </c:pt>
                <c:pt idx="1">
                  <c:v>2017</c:v>
                </c:pt>
              </c:numCache>
            </c:numRef>
          </c:cat>
          <c:val>
            <c:numRef>
              <c:f>Sheet1!$B$2:$B$3</c:f>
              <c:numCache>
                <c:formatCode>General</c:formatCode>
                <c:ptCount val="2"/>
                <c:pt idx="0">
                  <c:v>7</c:v>
                </c:pt>
                <c:pt idx="1">
                  <c:v>16</c:v>
                </c:pt>
              </c:numCache>
            </c:numRef>
          </c:val>
          <c:extLst xmlns:c16r2="http://schemas.microsoft.com/office/drawing/2015/06/chart">
            <c:ext xmlns:c16="http://schemas.microsoft.com/office/drawing/2014/chart" uri="{C3380CC4-5D6E-409C-BE32-E72D297353CC}">
              <c16:uniqueId val="{00000000-8283-4F08-96EA-085B79CD6D12}"/>
            </c:ext>
          </c:extLst>
        </c:ser>
        <c:ser>
          <c:idx val="1"/>
          <c:order val="1"/>
          <c:tx>
            <c:strRef>
              <c:f>Sheet1!$C$1</c:f>
              <c:strCache>
                <c:ptCount val="1"/>
                <c:pt idx="0">
                  <c:v>Not Aligned</c:v>
                </c:pt>
              </c:strCache>
            </c:strRef>
          </c:tx>
          <c:spPr>
            <a:solidFill>
              <a:schemeClr val="accent1">
                <a:lumMod val="60000"/>
                <a:lumOff val="40000"/>
              </a:schemeClr>
            </a:solidFill>
            <a:ln>
              <a:noFill/>
            </a:ln>
            <a:effectLst/>
          </c:spPr>
          <c:invertIfNegative val="0"/>
          <c:dLbls>
            <c:dLbl>
              <c:idx val="0"/>
              <c:tx>
                <c:rich>
                  <a:bodyPr/>
                  <a:lstStyle/>
                  <a:p>
                    <a:fld id="{03B2D4DC-0756-4E07-A9A2-70FD2C56B193}" type="SERIESNAME">
                      <a:rPr lang="en-US" smtClean="0"/>
                      <a:pPr/>
                      <a:t>[SERIES NAME]</a:t>
                    </a:fld>
                    <a:endParaRPr lang="en-US"/>
                  </a:p>
                  <a:p>
                    <a:fld id="{AE2B6363-BC96-480A-AB8B-356521772689}" type="VALUE">
                      <a:rPr lang="en-US" smtClean="0"/>
                      <a:pPr/>
                      <a:t>[VALUE]</a:t>
                    </a:fld>
                    <a:endParaRPr lang="en-US"/>
                  </a:p>
                </c:rich>
              </c:tx>
              <c:dLblPos val="ctr"/>
              <c:showLegendKey val="0"/>
              <c:showVal val="1"/>
              <c:showCatName val="0"/>
              <c:showSerName val="0"/>
              <c:showPercent val="0"/>
              <c:showBubbleSize val="0"/>
              <c:extLst xmlns:c16r2="http://schemas.microsoft.com/office/drawing/2015/06/chart">
                <c:ext xmlns:c15="http://schemas.microsoft.com/office/drawing/2012/chart" uri="{CE6537A1-D6FC-4f65-9D91-7224C49458BB}">
                  <c15:dlblFieldTable/>
                  <c15:showDataLabelsRange val="0"/>
                </c:ext>
                <c:ext xmlns:c16="http://schemas.microsoft.com/office/drawing/2014/chart" uri="{C3380CC4-5D6E-409C-BE32-E72D297353CC}">
                  <c16:uniqueId val="{00000005-8283-4F08-96EA-085B79CD6D12}"/>
                </c:ext>
              </c:extLst>
            </c:dLbl>
            <c:dLbl>
              <c:idx val="1"/>
              <c:tx>
                <c:rich>
                  <a:bodyPr/>
                  <a:lstStyle/>
                  <a:p>
                    <a:fld id="{42AC9FBC-0E24-4C4D-9E89-3D888840CBA5}" type="SERIESNAME">
                      <a:rPr lang="en-US" smtClean="0"/>
                      <a:pPr/>
                      <a:t>[SERIES NAME]</a:t>
                    </a:fld>
                    <a:endParaRPr lang="en-US"/>
                  </a:p>
                  <a:p>
                    <a:fld id="{B75BFD87-E81A-4B92-8F3E-C3E23BF9B8F3}" type="VALUE">
                      <a:rPr lang="en-US" smtClean="0"/>
                      <a:pPr/>
                      <a:t>[VALUE]</a:t>
                    </a:fld>
                    <a:endParaRPr lang="en-US"/>
                  </a:p>
                </c:rich>
              </c:tx>
              <c:dLblPos val="ctr"/>
              <c:showLegendKey val="0"/>
              <c:showVal val="1"/>
              <c:showCatName val="0"/>
              <c:showSerName val="0"/>
              <c:showPercent val="0"/>
              <c:showBubbleSize val="0"/>
              <c:extLst xmlns:c16r2="http://schemas.microsoft.com/office/drawing/2015/06/chart">
                <c:ext xmlns:c15="http://schemas.microsoft.com/office/drawing/2012/chart" uri="{CE6537A1-D6FC-4f65-9D91-7224C49458BB}">
                  <c15:dlblFieldTable/>
                  <c15:showDataLabelsRange val="0"/>
                </c:ext>
                <c:ext xmlns:c16="http://schemas.microsoft.com/office/drawing/2014/chart" uri="{C3380CC4-5D6E-409C-BE32-E72D297353CC}">
                  <c16:uniqueId val="{00000004-8283-4F08-96EA-085B79CD6D12}"/>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2016</c:v>
                </c:pt>
                <c:pt idx="1">
                  <c:v>2017</c:v>
                </c:pt>
              </c:numCache>
            </c:numRef>
          </c:cat>
          <c:val>
            <c:numRef>
              <c:f>Sheet1!$C$2:$C$3</c:f>
              <c:numCache>
                <c:formatCode>General</c:formatCode>
                <c:ptCount val="2"/>
                <c:pt idx="0">
                  <c:v>13</c:v>
                </c:pt>
                <c:pt idx="1">
                  <c:v>4</c:v>
                </c:pt>
              </c:numCache>
            </c:numRef>
          </c:val>
          <c:extLst xmlns:c16r2="http://schemas.microsoft.com/office/drawing/2015/06/chart">
            <c:ext xmlns:c16="http://schemas.microsoft.com/office/drawing/2014/chart" uri="{C3380CC4-5D6E-409C-BE32-E72D297353CC}">
              <c16:uniqueId val="{00000001-8283-4F08-96EA-085B79CD6D12}"/>
            </c:ext>
          </c:extLst>
        </c:ser>
        <c:dLbls>
          <c:dLblPos val="ctr"/>
          <c:showLegendKey val="0"/>
          <c:showVal val="1"/>
          <c:showCatName val="0"/>
          <c:showSerName val="0"/>
          <c:showPercent val="0"/>
          <c:showBubbleSize val="0"/>
        </c:dLbls>
        <c:gapWidth val="150"/>
        <c:overlap val="100"/>
        <c:axId val="229964800"/>
        <c:axId val="231019264"/>
      </c:barChart>
      <c:catAx>
        <c:axId val="229964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31019264"/>
        <c:crosses val="autoZero"/>
        <c:auto val="1"/>
        <c:lblAlgn val="ctr"/>
        <c:lblOffset val="100"/>
        <c:noMultiLvlLbl val="0"/>
      </c:catAx>
      <c:valAx>
        <c:axId val="231019264"/>
        <c:scaling>
          <c:orientation val="minMax"/>
        </c:scaling>
        <c:delete val="1"/>
        <c:axPos val="l"/>
        <c:numFmt formatCode="General" sourceLinked="1"/>
        <c:majorTickMark val="none"/>
        <c:minorTickMark val="none"/>
        <c:tickLblPos val="nextTo"/>
        <c:crossAx val="229964800"/>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bg1">
        <a:lumMod val="95000"/>
      </a:schemeClr>
    </a:solidFill>
    <a:ln>
      <a:solidFill>
        <a:schemeClr val="bg1">
          <a:lumMod val="85000"/>
        </a:schemeClr>
      </a:solid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0">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1064"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styleClr val="0"/>
    </cs:lnRef>
    <cs:fillRef idx="0"/>
    <cs:effectRef idx="0"/>
    <cs:fontRef idx="minor">
      <cs:styleClr val="0"/>
    </cs:fontRef>
    <cs:defRPr sz="1197" b="1" kern="1200"/>
  </cs:dataLabel>
  <cs:dataLabelCallout>
    <cs:lnRef idx="0">
      <cs:styleClr val="0"/>
    </cs:lnRef>
    <cs:fillRef idx="0"/>
    <cs:effectRef idx="0"/>
    <cs:fontRef idx="minor">
      <cs:styleClr val="0"/>
    </cs:fontRef>
    <cs:spPr>
      <a:solidFill>
        <a:schemeClr val="lt1"/>
      </a:solidFill>
      <a:ln>
        <a:solidFill>
          <a:schemeClr val="phClr"/>
        </a:solidFill>
      </a:ln>
    </cs:spPr>
    <cs:defRPr sz="1197" b="1" kern="1200"/>
    <cs:bodyPr rot="0" spcFirstLastPara="1" vertOverflow="clip" horzOverflow="clip" vert="horz" wrap="square" lIns="36576" tIns="18288" rIns="36576" bIns="18288" anchor="ctr" anchorCtr="1">
      <a:spAutoFit/>
    </cs:bodyPr>
  </cs:dataLabelCallout>
  <cs:dataPoint>
    <cs:lnRef idx="0">
      <cs:styleClr val="0"/>
    </cs:lnRef>
    <cs:fillRef idx="0"/>
    <cs:effectRef idx="0"/>
    <cs:fontRef idx="minor">
      <a:schemeClr val="dk1"/>
    </cs:fontRef>
    <cs:spPr>
      <a:solidFill>
        <a:schemeClr val="lt1"/>
      </a:solidFill>
      <a:ln w="19050">
        <a:solidFill>
          <a:schemeClr val="phClr"/>
        </a:solidFill>
      </a:ln>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0.png>
</file>

<file path=ppt/media/image30.svg>
</file>

<file path=ppt/media/image31.png>
</file>

<file path=ppt/media/image32.png>
</file>

<file path=ppt/media/image32.svg>
</file>

<file path=ppt/media/image33.png>
</file>

<file path=ppt/media/image34.png>
</file>

<file path=ppt/media/image34.svg>
</file>

<file path=ppt/media/image35.png>
</file>

<file path=ppt/media/image36.png>
</file>

<file path=ppt/media/image36.svg>
</file>

<file path=ppt/media/image38.svg>
</file>

<file path=ppt/media/image4.png>
</file>

<file path=ppt/media/image40.svg>
</file>

<file path=ppt/media/image42.svg>
</file>

<file path=ppt/media/image44.svg>
</file>

<file path=ppt/media/image5.jp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9879A0-64AA-457D-8F7E-FB4993A6BC6D}" type="datetimeFigureOut">
              <a:rPr lang="en-US" smtClean="0"/>
              <a:t>12/10/2017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DF4C63-1208-4A98-9197-97E4D12821FC}" type="slidenum">
              <a:rPr lang="en-US" smtClean="0"/>
              <a:t>‹#›</a:t>
            </a:fld>
            <a:endParaRPr lang="en-US"/>
          </a:p>
        </p:txBody>
      </p:sp>
    </p:spTree>
    <p:extLst>
      <p:ext uri="{BB962C8B-B14F-4D97-AF65-F5344CB8AC3E}">
        <p14:creationId xmlns:p14="http://schemas.microsoft.com/office/powerpoint/2010/main" val="19266082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988308-DA46-4504-956E-21F7DECBE5F6}" type="datetime1">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12/10/2017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ysClr val="windowText" lastClr="000000"/>
                </a:solidFill>
                <a:effectLst/>
                <a:uLnTx/>
                <a:uFillTx/>
                <a:latin typeface="Segoe UI" pitchFamily="34" charset="0"/>
                <a:ea typeface="+mn-ea"/>
                <a:cs typeface="+mn-cs"/>
              </a:rPr>
              <a:t>Microsoft Ignite</a:t>
            </a:r>
          </a:p>
        </p:txBody>
      </p:sp>
    </p:spTree>
    <p:extLst>
      <p:ext uri="{BB962C8B-B14F-4D97-AF65-F5344CB8AC3E}">
        <p14:creationId xmlns:p14="http://schemas.microsoft.com/office/powerpoint/2010/main" val="2190529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23926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63936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790092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0087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36058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638344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1178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92973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Marlee Matlin won the Academy Award for Best Actress for Children of a Lesser God in 1986 and is the only deaf performer to win the award.</a:t>
            </a:r>
          </a:p>
          <a:p>
            <a:endParaRPr lang="en-US"/>
          </a:p>
          <a:p>
            <a:pPr defTabSz="943469">
              <a:spcAft>
                <a:spcPts val="344"/>
              </a:spcAft>
              <a:defRPr/>
            </a:pPr>
            <a:r>
              <a:rPr lang="en-US"/>
              <a:t>Learn more at https://blogs.microsoft.com/jobs/qa-actress-author-producer-marlee-matlin/</a:t>
            </a:r>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24916"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Microsoft Envision 2016</a:t>
            </a:r>
          </a:p>
        </p:txBody>
      </p:sp>
      <p:sp>
        <p:nvSpPr>
          <p:cNvPr id="5" name="Footer Placeholder 4"/>
          <p:cNvSpPr>
            <a:spLocks noGrp="1"/>
          </p:cNvSpPr>
          <p:nvPr>
            <p:ph type="ftr" sz="quarter" idx="11"/>
          </p:nvPr>
        </p:nvSpPr>
        <p:spPr/>
        <p:txBody>
          <a:bodyPr/>
          <a:lstStyle/>
          <a:p>
            <a:pPr marL="0" marR="0" lvl="0" indent="0" algn="l" defTabSz="924611"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24916"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24916" rtl="0" eaLnBrk="1" fontAlgn="auto" latinLnBrk="0" hangingPunct="1">
                <a:lnSpc>
                  <a:spcPct val="100000"/>
                </a:lnSpc>
                <a:spcBef>
                  <a:spcPts val="0"/>
                </a:spcBef>
                <a:spcAft>
                  <a:spcPts val="0"/>
                </a:spcAft>
                <a:buClrTx/>
                <a:buSzTx/>
                <a:buFontTx/>
                <a:buNone/>
                <a:tabLst/>
                <a:defRPr/>
              </a:pPr>
              <a:t>12/10/2017 10:22 AM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24916"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24916"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480808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7E8D8D-2465-458A-85E5-EC2798BE57E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2115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92549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7E8D8D-2465-458A-85E5-EC2798BE57E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2903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12933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89962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7E8D8D-2465-458A-85E5-EC2798BE57E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761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981242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1654" y="1927277"/>
            <a:ext cx="7744259" cy="2106897"/>
          </a:xfrm>
          <a:prstGeom prst="rect">
            <a:avLst/>
          </a:prstGeom>
        </p:spPr>
      </p:pic>
      <p:sp>
        <p:nvSpPr>
          <p:cNvPr id="6" name="Rectangle 5"/>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823155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26546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00162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475304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99919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30372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14227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68801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914967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336090793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3155882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12616886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991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593246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633944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3869804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41456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50322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64079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0767075"/>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292665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935924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854796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9"/>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endParaRPr lang="en-US"/>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ctr" anchorCtr="0" compatLnSpc="1">
            <a:prstTxWarp prst="textNoShape">
              <a:avLst/>
            </a:prstTxWarp>
          </a:bodyPr>
          <a:lstStyle/>
          <a:p>
            <a:pPr algn="ctr" defTabSz="913927"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2" y="4773828"/>
            <a:ext cx="5826761" cy="1791549"/>
          </a:xfrm>
        </p:spPr>
        <p:txBody>
          <a:bodyPr lIns="182880" tIns="146304" rIns="182880" bIns="146304" anchor="ctr">
            <a:noAutofit/>
          </a:bodyPr>
          <a:lstStyle>
            <a:lvl1pPr marL="0" indent="0" algn="ctr">
              <a:buNone/>
              <a:defRPr sz="3136">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3367904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64731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81694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902251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416451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57697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75230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00494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09983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714402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endParaRPr lang="en-US"/>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4023082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6548" cy="1158793"/>
          </a:xfrm>
          <a:noFill/>
        </p:spPr>
        <p:txBody>
          <a:bodyPr wrap="square" tIns="91440" bIns="91440" anchor="t" anchorCtr="0">
            <a:spAutoFit/>
          </a:bodyPr>
          <a:lstStyle>
            <a:lvl1pPr>
              <a:defRPr sz="7056"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8067822" cy="724246"/>
          </a:xfrm>
          <a:noFill/>
        </p:spPr>
        <p:txBody>
          <a:bodyPr wrap="square" lIns="182880" tIns="146304" rIns="182880" bIns="146304">
            <a:spAutoFit/>
          </a:bodyPr>
          <a:lstStyle>
            <a:lvl1pPr marL="0" indent="0">
              <a:spcBef>
                <a:spcPts val="0"/>
              </a:spcBef>
              <a:buNone/>
              <a:defRPr sz="3136"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1560777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0957755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13533098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826512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687512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8551902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54492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1254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4769810"/>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9509050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0170117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7822" cy="1158793"/>
          </a:xfrm>
          <a:noFill/>
        </p:spPr>
        <p:txBody>
          <a:bodyPr wrap="square" tIns="91440" bIns="91440" anchor="t" anchorCtr="0">
            <a:spAutoFit/>
          </a:bodyPr>
          <a:lstStyle>
            <a:lvl1pPr>
              <a:defRPr sz="7056"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42422023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777454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997185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9202063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44686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754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2" y="3441247"/>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7192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879833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26576517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0801881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EC25F1-B0F0-4A53-A4A3-237320C73A19}"/>
              </a:ext>
            </a:extLst>
          </p:cNvPr>
          <p:cNvSpPr>
            <a:spLocks noGrp="1"/>
          </p:cNvSpPr>
          <p:nvPr>
            <p:ph type="title"/>
          </p:nvPr>
        </p:nvSpPr>
        <p:spPr/>
        <p:txBody>
          <a:bodyPr/>
          <a:lstStyle>
            <a:lvl1pPr algn="ctr">
              <a:defRPr sz="5398"/>
            </a:lvl1pPr>
          </a:lstStyle>
          <a:p>
            <a:r>
              <a:rPr lang="en-US"/>
              <a:t>Click to edit Master title style</a:t>
            </a:r>
          </a:p>
        </p:txBody>
      </p:sp>
      <p:sp>
        <p:nvSpPr>
          <p:cNvPr id="4" name="Content Placeholder 3">
            <a:extLst>
              <a:ext uri="{FF2B5EF4-FFF2-40B4-BE49-F238E27FC236}">
                <a16:creationId xmlns:a16="http://schemas.microsoft.com/office/drawing/2014/main" xmlns="" id="{EC3C21CD-C154-49D9-99A3-545CA1BD9C76}"/>
              </a:ext>
            </a:extLst>
          </p:cNvPr>
          <p:cNvSpPr>
            <a:spLocks noGrp="1"/>
          </p:cNvSpPr>
          <p:nvPr>
            <p:ph sz="quarter" idx="10"/>
          </p:nvPr>
        </p:nvSpPr>
        <p:spPr>
          <a:xfrm>
            <a:off x="1409700" y="2533650"/>
            <a:ext cx="8248650" cy="794064"/>
          </a:xfrm>
        </p:spPr>
        <p:txBody>
          <a:bodyPr/>
          <a:lstStyle>
            <a:lvl1pPr marL="0" indent="0" algn="ctr">
              <a:buNone/>
              <a:defRPr sz="4400"/>
            </a:lvl1pPr>
          </a:lstStyle>
          <a:p>
            <a:pPr lvl="0"/>
            <a:r>
              <a:rPr lang="en-US"/>
              <a:t>Edit Master text</a:t>
            </a:r>
          </a:p>
        </p:txBody>
      </p:sp>
      <p:sp>
        <p:nvSpPr>
          <p:cNvPr id="5" name="Content Placeholder 4">
            <a:extLst>
              <a:ext uri="{FF2B5EF4-FFF2-40B4-BE49-F238E27FC236}">
                <a16:creationId xmlns:a16="http://schemas.microsoft.com/office/drawing/2014/main" xmlns="" id="{2C5510C7-2ACA-40ED-BEC0-BE055E1C53D6}"/>
              </a:ext>
            </a:extLst>
          </p:cNvPr>
          <p:cNvSpPr>
            <a:spLocks noGrp="1"/>
          </p:cNvSpPr>
          <p:nvPr>
            <p:ph sz="quarter" idx="11"/>
          </p:nvPr>
        </p:nvSpPr>
        <p:spPr>
          <a:xfrm>
            <a:off x="895352" y="5581650"/>
            <a:ext cx="7924800" cy="727700"/>
          </a:xfrm>
        </p:spPr>
        <p:txBody>
          <a:bodyPr/>
          <a:lstStyle>
            <a:lvl1pPr marL="0" indent="0">
              <a:buNone/>
              <a:defRPr/>
            </a:lvl1pPr>
          </a:lstStyle>
          <a:p>
            <a:pPr lvl="0"/>
            <a:r>
              <a:rPr lang="en-US"/>
              <a:t>Edit Master text</a:t>
            </a:r>
          </a:p>
        </p:txBody>
      </p:sp>
      <p:sp>
        <p:nvSpPr>
          <p:cNvPr id="6" name="Content Placeholder 5">
            <a:extLst>
              <a:ext uri="{FF2B5EF4-FFF2-40B4-BE49-F238E27FC236}">
                <a16:creationId xmlns:a16="http://schemas.microsoft.com/office/drawing/2014/main" xmlns="" id="{3C9C118B-823A-45B3-A387-3231C70DD382}"/>
              </a:ext>
            </a:extLst>
          </p:cNvPr>
          <p:cNvSpPr>
            <a:spLocks noGrp="1"/>
          </p:cNvSpPr>
          <p:nvPr>
            <p:ph sz="quarter" idx="12"/>
          </p:nvPr>
        </p:nvSpPr>
        <p:spPr>
          <a:xfrm>
            <a:off x="3505200" y="3790952"/>
            <a:ext cx="4895850" cy="727700"/>
          </a:xfrm>
        </p:spPr>
        <p:txBody>
          <a:bodyPr/>
          <a:lstStyle>
            <a:lvl1pPr marL="0" indent="0">
              <a:buNone/>
              <a:defRPr/>
            </a:lvl1pPr>
          </a:lstStyle>
          <a:p>
            <a:pPr lvl="0"/>
            <a:r>
              <a:rPr lang="en-US"/>
              <a:t>Edit Master text</a:t>
            </a:r>
          </a:p>
        </p:txBody>
      </p:sp>
    </p:spTree>
    <p:extLst>
      <p:ext uri="{BB962C8B-B14F-4D97-AF65-F5344CB8AC3E}">
        <p14:creationId xmlns:p14="http://schemas.microsoft.com/office/powerpoint/2010/main" val="183497793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Blank slid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B16A13F-E15E-4491-AE9D-4566EB8391BD}"/>
              </a:ext>
            </a:extLst>
          </p:cNvPr>
          <p:cNvSpPr>
            <a:spLocks noGrp="1"/>
          </p:cNvSpPr>
          <p:nvPr>
            <p:ph sz="quarter" idx="10"/>
          </p:nvPr>
        </p:nvSpPr>
        <p:spPr>
          <a:xfrm>
            <a:off x="228602" y="5295900"/>
            <a:ext cx="3124200" cy="794064"/>
          </a:xfrm>
        </p:spPr>
        <p:txBody>
          <a:bodyPr/>
          <a:lstStyle>
            <a:lvl1pPr marL="0" indent="0">
              <a:buNone/>
              <a:defRPr sz="4400"/>
            </a:lvl1pPr>
          </a:lstStyle>
          <a:p>
            <a:pPr lvl="0"/>
            <a:r>
              <a:rPr lang="en-US"/>
              <a:t>Edit</a:t>
            </a:r>
          </a:p>
        </p:txBody>
      </p:sp>
      <p:sp>
        <p:nvSpPr>
          <p:cNvPr id="5" name="Content Placeholder 4">
            <a:extLst>
              <a:ext uri="{FF2B5EF4-FFF2-40B4-BE49-F238E27FC236}">
                <a16:creationId xmlns:a16="http://schemas.microsoft.com/office/drawing/2014/main" xmlns="" id="{CBBC62FA-4BEA-4FF3-A2B3-1DA8658977FF}"/>
              </a:ext>
            </a:extLst>
          </p:cNvPr>
          <p:cNvSpPr>
            <a:spLocks noGrp="1"/>
          </p:cNvSpPr>
          <p:nvPr>
            <p:ph sz="quarter" idx="11"/>
          </p:nvPr>
        </p:nvSpPr>
        <p:spPr>
          <a:xfrm>
            <a:off x="4038600" y="5295900"/>
            <a:ext cx="3314700" cy="794064"/>
          </a:xfrm>
        </p:spPr>
        <p:txBody>
          <a:bodyPr/>
          <a:lstStyle>
            <a:lvl1pPr marL="0" indent="0">
              <a:buNone/>
              <a:defRPr sz="4400"/>
            </a:lvl1pPr>
          </a:lstStyle>
          <a:p>
            <a:pPr lvl="0"/>
            <a:r>
              <a:rPr lang="en-US"/>
              <a:t>Edit</a:t>
            </a:r>
          </a:p>
        </p:txBody>
      </p:sp>
      <p:sp>
        <p:nvSpPr>
          <p:cNvPr id="7" name="Content Placeholder 6">
            <a:extLst>
              <a:ext uri="{FF2B5EF4-FFF2-40B4-BE49-F238E27FC236}">
                <a16:creationId xmlns:a16="http://schemas.microsoft.com/office/drawing/2014/main" xmlns="" id="{7D694411-F8AF-48D1-9759-FAE44F33671B}"/>
              </a:ext>
            </a:extLst>
          </p:cNvPr>
          <p:cNvSpPr>
            <a:spLocks noGrp="1"/>
          </p:cNvSpPr>
          <p:nvPr>
            <p:ph sz="quarter" idx="12"/>
          </p:nvPr>
        </p:nvSpPr>
        <p:spPr>
          <a:xfrm>
            <a:off x="8039102" y="5295900"/>
            <a:ext cx="3352800" cy="794064"/>
          </a:xfrm>
        </p:spPr>
        <p:txBody>
          <a:bodyPr/>
          <a:lstStyle>
            <a:lvl1pPr marL="0" indent="0">
              <a:buNone/>
              <a:defRPr sz="4400"/>
            </a:lvl1pPr>
          </a:lstStyle>
          <a:p>
            <a:pPr lvl="0"/>
            <a:r>
              <a:rPr lang="en-US"/>
              <a:t>Edit</a:t>
            </a:r>
          </a:p>
        </p:txBody>
      </p:sp>
      <p:sp>
        <p:nvSpPr>
          <p:cNvPr id="2" name="Title 1">
            <a:extLst>
              <a:ext uri="{FF2B5EF4-FFF2-40B4-BE49-F238E27FC236}">
                <a16:creationId xmlns:a16="http://schemas.microsoft.com/office/drawing/2014/main" xmlns="" id="{D0DDB638-27E6-4E85-86DC-ABFBBF0ACB7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063892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C2C3A1E-7DB0-4D15-B942-866AAE1D1596}" type="datetimeFigureOut">
              <a:rPr lang="en-US" smtClean="0"/>
              <a:t>12/10/2017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CC2AC2-6E60-4D74-9D46-D44982EA3A2A}" type="slidenum">
              <a:rPr lang="en-US" smtClean="0"/>
              <a:t>‹#›</a:t>
            </a:fld>
            <a:endParaRPr lang="en-US"/>
          </a:p>
        </p:txBody>
      </p:sp>
    </p:spTree>
    <p:extLst>
      <p:ext uri="{BB962C8B-B14F-4D97-AF65-F5344CB8AC3E}">
        <p14:creationId xmlns:p14="http://schemas.microsoft.com/office/powerpoint/2010/main" val="14978715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0"/>
            <a:ext cx="11151917" cy="567848"/>
          </a:xfrm>
        </p:spPr>
        <p:txBody>
          <a:bodyPr/>
          <a:lstStyle/>
          <a:p>
            <a:r>
              <a:rPr lang="en-US"/>
              <a:t>Click to edit Master title style</a:t>
            </a:r>
          </a:p>
        </p:txBody>
      </p:sp>
      <p:sp>
        <p:nvSpPr>
          <p:cNvPr id="5" name="Text Placeholder 4"/>
          <p:cNvSpPr>
            <a:spLocks noGrp="1"/>
          </p:cNvSpPr>
          <p:nvPr>
            <p:ph type="body" sz="quarter" idx="10"/>
          </p:nvPr>
        </p:nvSpPr>
        <p:spPr>
          <a:xfrm>
            <a:off x="519249" y="1447802"/>
            <a:ext cx="11151917" cy="1855441"/>
          </a:xfrm>
        </p:spPr>
        <p:txBody>
          <a:bodyPr/>
          <a:lstStyle>
            <a:lvl1pPr>
              <a:defRPr sz="2800"/>
            </a:lvl1pPr>
            <a:lvl2pPr>
              <a:defRPr sz="2400"/>
            </a:lvl2pPr>
            <a:lvl3pPr>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447608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cSld name="Blank with NDA and logo">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10988006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ent slide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1"/>
          </p:nvPr>
        </p:nvSpPr>
        <p:spPr>
          <a:xfrm>
            <a:off x="838200" y="1167844"/>
            <a:ext cx="10097919" cy="2414153"/>
          </a:xfrm>
        </p:spPr>
        <p:txBody>
          <a:bodyPr/>
          <a:lstStyle>
            <a:lvl1pPr marL="349183" indent="-349183">
              <a:lnSpc>
                <a:spcPct val="150000"/>
              </a:lnSpc>
              <a:buClrTx/>
              <a:defRPr/>
            </a:lvl1pPr>
            <a:lvl2pPr marL="685668" indent="-228556">
              <a:buClrTx/>
              <a:defRPr/>
            </a:lvl2pPr>
            <a:lvl3pPr marL="914225" indent="-168243">
              <a:buClrTx/>
              <a:defRPr/>
            </a:lvl3pPr>
            <a:lvl4pPr marL="1082467" indent="-171417">
              <a:buClrTx/>
              <a:defRPr/>
            </a:lvl4pPr>
            <a:lvl5pPr marL="1311023" indent="-155545">
              <a:buClrTx/>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6314029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ontent Slide (no bullet)">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46373" y="1152604"/>
            <a:ext cx="10153650" cy="2414153"/>
          </a:xfrm>
        </p:spPr>
        <p:txBody>
          <a:bodyPr/>
          <a:lstStyle>
            <a:lvl1pPr>
              <a:lnSpc>
                <a:spcPct val="150000"/>
              </a:lnSpc>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3300714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42976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4"/>
            <a:ext cx="11655078"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8114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_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74639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96743"/>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2991130"/>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53192" y="6087890"/>
            <a:ext cx="1427788" cy="304828"/>
          </a:xfrm>
          <a:prstGeom prst="rect">
            <a:avLst/>
          </a:prstGeom>
        </p:spPr>
      </p:pic>
      <p:pic>
        <p:nvPicPr>
          <p:cNvPr id="6" name="Picture 5" descr="Decorative: Picture of Peter Frem">
            <a:extLst>
              <a:ext uri="{FF2B5EF4-FFF2-40B4-BE49-F238E27FC236}">
                <a16:creationId xmlns:a16="http://schemas.microsoft.com/office/drawing/2014/main" xmlns="" id="{75372531-CDFA-4955-875D-C7798A11E76A}"/>
              </a:ext>
              <a:ext uri="{C183D7F6-B498-43B3-948B-1728B52AA6E4}">
                <a16:decorative xmlns="" xmlns:a16="http://schemas.microsoft.com/office/drawing/2014/main" fDecorative="0" hash="0"/>
              </a:ext>
            </a:extLst>
          </p:cNvPr>
          <p:cNvPicPr>
            <a:picLocks noChangeAspect="1"/>
          </p:cNvPicPr>
          <p:nvPr userDrawn="1"/>
        </p:nvPicPr>
        <p:blipFill>
          <a:blip r:embed="rId3"/>
          <a:stretch>
            <a:fillRect/>
          </a:stretch>
        </p:blipFill>
        <p:spPr>
          <a:xfrm>
            <a:off x="263075" y="3130149"/>
            <a:ext cx="1344637" cy="1344828"/>
          </a:xfrm>
          <a:prstGeom prst="rect">
            <a:avLst/>
          </a:prstGeom>
        </p:spPr>
      </p:pic>
      <p:pic>
        <p:nvPicPr>
          <p:cNvPr id="10" name="Picture 9" descr="Decorative: Picture of Karen McCall">
            <a:extLst>
              <a:ext uri="{FF2B5EF4-FFF2-40B4-BE49-F238E27FC236}">
                <a16:creationId xmlns:a16="http://schemas.microsoft.com/office/drawing/2014/main" xmlns="" id="{FAAC9C0B-BC91-4FEC-A0C8-984ACD21053C}"/>
              </a:ext>
            </a:extLst>
          </p:cNvPr>
          <p:cNvPicPr>
            <a:picLocks noChangeAspect="1"/>
          </p:cNvPicPr>
          <p:nvPr userDrawn="1"/>
        </p:nvPicPr>
        <p:blipFill>
          <a:blip r:embed="rId4"/>
          <a:stretch>
            <a:fillRect/>
          </a:stretch>
        </p:blipFill>
        <p:spPr>
          <a:xfrm>
            <a:off x="6070499" y="3130149"/>
            <a:ext cx="1344637" cy="1344828"/>
          </a:xfrm>
          <a:prstGeom prst="rect">
            <a:avLst/>
          </a:prstGeom>
        </p:spPr>
      </p:pic>
    </p:spTree>
    <p:extLst>
      <p:ext uri="{BB962C8B-B14F-4D97-AF65-F5344CB8AC3E}">
        <p14:creationId xmlns:p14="http://schemas.microsoft.com/office/powerpoint/2010/main" val="4163849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90407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839918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55835007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142234195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7583320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endParaRPr lang="en-US"/>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8368514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3678894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84730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2350763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0585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89794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310100992"/>
      </p:ext>
    </p:extLst>
  </p:cSld>
  <p:clrMapOvr>
    <a:masterClrMapping/>
  </p:clrMapOvr>
  <p:transition>
    <p:fade/>
  </p:transition>
  <p:extLst mod="1">
    <p:ext uri="{DCECCB84-F9BA-43D5-87BE-67443E8EF086}">
      <p15:sldGuideLst xmlns:p15="http://schemas.microsoft.com/office/powerpoint/2012/main" xmlns="">
        <p15:guide id="1" pos="3427">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020302" y="289511"/>
            <a:ext cx="6904778" cy="899665"/>
          </a:xfrm>
        </p:spPr>
        <p:txBody>
          <a:bodyPr/>
          <a:lstStyle>
            <a:lvl1pPr>
              <a:defRPr sz="3921"/>
            </a:lvl1pPr>
          </a:lstStyle>
          <a:p>
            <a:r>
              <a:rPr lang="en-US"/>
              <a:t>Click to edit Master title style</a:t>
            </a:r>
          </a:p>
        </p:txBody>
      </p:sp>
      <p:sp>
        <p:nvSpPr>
          <p:cNvPr id="4" name="Text Placeholder 3"/>
          <p:cNvSpPr>
            <a:spLocks noGrp="1"/>
          </p:cNvSpPr>
          <p:nvPr>
            <p:ph type="body" sz="quarter" idx="10"/>
          </p:nvPr>
        </p:nvSpPr>
        <p:spPr>
          <a:xfrm>
            <a:off x="5020303" y="4773828"/>
            <a:ext cx="6904016" cy="1793104"/>
          </a:xfrm>
        </p:spPr>
        <p:txBody>
          <a:bodyPr wrap="square">
            <a:noAutofit/>
          </a:bodyPr>
          <a:lstStyle>
            <a:lvl1pPr marL="0" indent="0">
              <a:spcBef>
                <a:spcPts val="1765"/>
              </a:spcBef>
              <a:buNone/>
              <a:defRPr sz="1961">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xmlns="" id="{E803C22C-E970-4ADA-A60C-5127C1C2C1DE}"/>
              </a:ext>
            </a:extLst>
          </p:cNvPr>
          <p:cNvPicPr>
            <a:picLocks noChangeAspect="1"/>
          </p:cNvPicPr>
          <p:nvPr userDrawn="1"/>
        </p:nvPicPr>
        <p:blipFill rotWithShape="1">
          <a:blip r:embed="rId2"/>
          <a:srcRect l="17119" r="5881"/>
          <a:stretch/>
        </p:blipFill>
        <p:spPr>
          <a:xfrm>
            <a:off x="0" y="-1"/>
            <a:ext cx="4828867" cy="6858623"/>
          </a:xfrm>
          <a:prstGeom prst="rect">
            <a:avLst/>
          </a:prstGeom>
        </p:spPr>
      </p:pic>
    </p:spTree>
    <p:extLst>
      <p:ext uri="{BB962C8B-B14F-4D97-AF65-F5344CB8AC3E}">
        <p14:creationId xmlns:p14="http://schemas.microsoft.com/office/powerpoint/2010/main" val="135607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319792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0632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931037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p:cNvPicPr>
            <a:picLocks noChangeAspect="1"/>
          </p:cNvPicPr>
          <p:nvPr userDrawn="1"/>
        </p:nvPicPr>
        <p:blipFill>
          <a:blip r:embed="rId2"/>
          <a:stretch>
            <a:fillRect/>
          </a:stretch>
        </p:blipFill>
        <p:spPr bwMode="invGray">
          <a:xfrm>
            <a:off x="454892" y="470067"/>
            <a:ext cx="1408078" cy="300619"/>
          </a:xfrm>
          <a:prstGeom prst="rect">
            <a:avLst/>
          </a:prstGeom>
        </p:spPr>
      </p:pic>
    </p:spTree>
    <p:extLst>
      <p:ext uri="{BB962C8B-B14F-4D97-AF65-F5344CB8AC3E}">
        <p14:creationId xmlns:p14="http://schemas.microsoft.com/office/powerpoint/2010/main" val="1621468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50541525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59445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921">
                <a:solidFill>
                  <a:schemeClr val="tx1">
                    <a:lumMod val="75000"/>
                  </a:schemeClr>
                </a:solidFill>
              </a:defRPr>
            </a:lvl1pPr>
          </a:lstStyle>
          <a:p>
            <a:r>
              <a:rPr lang="en-US"/>
              <a:t>Click to edit Master title style</a:t>
            </a:r>
          </a:p>
        </p:txBody>
      </p:sp>
      <p:sp>
        <p:nvSpPr>
          <p:cNvPr id="4" name="Content Placeholder 3">
            <a:extLst>
              <a:ext uri="{FF2B5EF4-FFF2-40B4-BE49-F238E27FC236}">
                <a16:creationId xmlns:a16="http://schemas.microsoft.com/office/drawing/2014/main" xmlns="" id="{4A121271-FA95-4DD0-9359-064F0EC092C5}"/>
              </a:ext>
            </a:extLst>
          </p:cNvPr>
          <p:cNvSpPr>
            <a:spLocks noGrp="1"/>
          </p:cNvSpPr>
          <p:nvPr>
            <p:ph sz="quarter" idx="10"/>
          </p:nvPr>
        </p:nvSpPr>
        <p:spPr>
          <a:xfrm>
            <a:off x="287208" y="1337046"/>
            <a:ext cx="11637872" cy="1038085"/>
          </a:xfrm>
        </p:spPr>
        <p:txBody>
          <a:bodyPr/>
          <a:lstStyle>
            <a:lvl1pPr>
              <a:defRPr sz="2353">
                <a:solidFill>
                  <a:schemeClr val="tx1">
                    <a:lumMod val="75000"/>
                  </a:schemeClr>
                </a:solidFill>
              </a:defRPr>
            </a:lvl1pPr>
            <a:lvl2pPr>
              <a:defRPr sz="1765">
                <a:solidFill>
                  <a:schemeClr val="tx1">
                    <a:lumMod val="75000"/>
                  </a:schemeClr>
                </a:solidFill>
              </a:defRPr>
            </a:lvl2pPr>
            <a:lvl3pPr>
              <a:defRPr sz="1372">
                <a:solidFill>
                  <a:schemeClr val="tx1">
                    <a:lumMod val="75000"/>
                  </a:schemeClr>
                </a:solidFill>
              </a:defRPr>
            </a:lvl3pPr>
            <a:lvl4pPr>
              <a:defRPr sz="1372">
                <a:solidFill>
                  <a:schemeClr val="tx1">
                    <a:lumMod val="75000"/>
                  </a:schemeClr>
                </a:solidFill>
              </a:defRPr>
            </a:lvl4pPr>
            <a:lvl5pPr>
              <a:defRPr sz="1372">
                <a:solidFill>
                  <a:schemeClr val="tx1">
                    <a:lumMod val="75000"/>
                  </a:schemeClr>
                </a:solidFill>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461837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94377"/>
            <a:ext cx="11655840" cy="899665"/>
          </a:xfrm>
        </p:spPr>
        <p:txBody>
          <a:bodyPr/>
          <a:lstStyle>
            <a:lvl1pPr marL="0" algn="l" defTabSz="896218" rtl="0" eaLnBrk="1" latinLnBrk="0" hangingPunct="1">
              <a:spcBef>
                <a:spcPct val="0"/>
              </a:spcBef>
              <a:buNone/>
              <a:defRPr lang="en-US" sz="4313" b="0" i="0" u="none" kern="1200" spc="-147"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pic>
        <p:nvPicPr>
          <p:cNvPr id="3" name="Picture Placeholder 3" descr="Picture of Marlee Matlin">
            <a:extLst>
              <a:ext uri="{FF2B5EF4-FFF2-40B4-BE49-F238E27FC236}">
                <a16:creationId xmlns:a16="http://schemas.microsoft.com/office/drawing/2014/main" xmlns="" id="{1516A9C5-4AF9-43D2-B0FD-B54A1886C99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914" t="15727" r="5365"/>
          <a:stretch/>
        </p:blipFill>
        <p:spPr>
          <a:xfrm>
            <a:off x="7188975" y="0"/>
            <a:ext cx="5003025" cy="6858000"/>
          </a:xfrm>
          <a:prstGeom prst="rect">
            <a:avLst/>
          </a:prstGeom>
        </p:spPr>
      </p:pic>
    </p:spTree>
    <p:extLst>
      <p:ext uri="{BB962C8B-B14F-4D97-AF65-F5344CB8AC3E}">
        <p14:creationId xmlns:p14="http://schemas.microsoft.com/office/powerpoint/2010/main" val="238361923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26E20A0-EBDF-46C1-A64F-E6A92A3B71E6}"/>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xmlns="" id="{20327B37-49F5-483A-80F3-4466083D8EC0}"/>
              </a:ext>
            </a:extLst>
          </p:cNvPr>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F22059BC-0092-4E77-9BE2-D1B3BB4A92D7}"/>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B0A0AF4C-C91B-4A35-B5B7-504737BD02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E5F3E61-E302-4846-A2CF-20D9C9FE59E0}"/>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22768748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CF5724-49BB-474B-A949-06D892AD0738}"/>
              </a:ext>
            </a:extLst>
          </p:cNvPr>
          <p:cNvSpPr>
            <a:spLocks noGrp="1"/>
          </p:cNvSpPr>
          <p:nvPr>
            <p:ph type="title"/>
          </p:nvPr>
        </p:nvSpPr>
        <p:spPr>
          <a:xfrm>
            <a:off x="0" y="18256"/>
            <a:ext cx="12192000" cy="914400"/>
          </a:xfrm>
        </p:spPr>
        <p:txBody>
          <a:bodyPr>
            <a:normAutofit/>
          </a:bodyPr>
          <a:lstStyle>
            <a:lvl1pPr>
              <a:defRPr sz="4000">
                <a:solidFill>
                  <a:schemeClr val="tx1">
                    <a:lumMod val="75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xmlns="" id="{256FAC93-4D02-47B9-9651-3DF6AB0F764E}"/>
              </a:ext>
            </a:extLst>
          </p:cNvPr>
          <p:cNvSpPr>
            <a:spLocks noGrp="1"/>
          </p:cNvSpPr>
          <p:nvPr>
            <p:ph idx="1"/>
          </p:nvPr>
        </p:nvSpPr>
        <p:spPr/>
        <p:txBody>
          <a:bodyPr/>
          <a:lstStyle>
            <a:lvl1pPr>
              <a:defRPr>
                <a:solidFill>
                  <a:schemeClr val="tx1">
                    <a:lumMod val="75000"/>
                  </a:schemeClr>
                </a:solidFill>
              </a:defRPr>
            </a:lvl1pPr>
            <a:lvl2pPr>
              <a:defRPr>
                <a:solidFill>
                  <a:schemeClr val="tx1">
                    <a:lumMod val="75000"/>
                  </a:schemeClr>
                </a:solidFill>
              </a:defRPr>
            </a:lvl2pPr>
            <a:lvl3pPr>
              <a:defRPr>
                <a:solidFill>
                  <a:schemeClr val="tx1">
                    <a:lumMod val="75000"/>
                  </a:schemeClr>
                </a:solidFill>
              </a:defRPr>
            </a:lvl3pPr>
            <a:lvl4pPr>
              <a:defRPr>
                <a:solidFill>
                  <a:schemeClr val="tx1">
                    <a:lumMod val="75000"/>
                  </a:schemeClr>
                </a:solidFill>
              </a:defRPr>
            </a:lvl4pPr>
            <a:lvl5pPr>
              <a:defRPr>
                <a:solidFill>
                  <a:schemeClr val="tx1">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BBC051A-BF75-4D86-B02B-957C40124D8F}"/>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F0E04381-429D-4217-9D90-C9358A788F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9446C8D2-A0BA-487C-91D4-EF701FF1F7AF}"/>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3401492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7BBBC0-4257-4F3B-9C35-EB9427859134}"/>
              </a:ext>
            </a:extLst>
          </p:cNvPr>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a:extLst>
              <a:ext uri="{FF2B5EF4-FFF2-40B4-BE49-F238E27FC236}">
                <a16:creationId xmlns:a16="http://schemas.microsoft.com/office/drawing/2014/main" xmlns="" id="{03648CCA-EDF6-4B18-88F9-D9B173BDC4AB}"/>
              </a:ext>
            </a:extLst>
          </p:cNvPr>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6FB3B91B-E283-4214-A3D8-F5BAE1F1612B}"/>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8B881D91-1035-487D-A3F7-E132B38D12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C757094-F045-47D2-9AC3-DD45360EBCD6}"/>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212137764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3D05EB-D796-46E7-BF52-54CADF85AB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B86F2B03-47ED-4E97-84EA-0E1A0B4E1C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D77B38C5-A89D-47A1-AF71-0BE71C46DB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8B862BEF-F139-4B77-8AC2-F003ED933647}"/>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6" name="Footer Placeholder 5">
            <a:extLst>
              <a:ext uri="{FF2B5EF4-FFF2-40B4-BE49-F238E27FC236}">
                <a16:creationId xmlns:a16="http://schemas.microsoft.com/office/drawing/2014/main" xmlns="" id="{FD736E83-143F-443B-82F7-2E169F2ADB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46BB674-4D13-41B7-9E9E-655B388E982D}"/>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378213673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B29430-2E2D-4592-970E-DD09642A897C}"/>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1C7211FC-B992-43E9-9718-69508F9F7628}"/>
              </a:ext>
            </a:extLst>
          </p:cNvPr>
          <p:cNvSpPr>
            <a:spLocks noGrp="1"/>
          </p:cNvSpPr>
          <p:nvPr>
            <p:ph type="body" idx="1"/>
          </p:nvPr>
        </p:nvSpPr>
        <p:spPr>
          <a:xfrm>
            <a:off x="839789" y="1681163"/>
            <a:ext cx="5157787"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564D36C5-7C4C-4CF7-9D74-5015DDC747D3}"/>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63782490-48FF-4A03-A5ED-2A9DF00F9A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E9FF9C6D-7F05-4D28-80C8-402B8B48E4A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4DC4B0C6-E328-4B4F-8C4B-FFC992E7B68F}"/>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8" name="Footer Placeholder 7">
            <a:extLst>
              <a:ext uri="{FF2B5EF4-FFF2-40B4-BE49-F238E27FC236}">
                <a16:creationId xmlns:a16="http://schemas.microsoft.com/office/drawing/2014/main" xmlns="" id="{56F62642-EF4B-495D-8252-3259FDD805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1C2E9886-7FE8-4ACC-8BCE-7BB6B2DA4F6E}"/>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87959468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AA52C0-01C6-450E-967A-460484890E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4878AAA9-6289-4503-82A2-AC3B19FA6E4E}"/>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4" name="Footer Placeholder 3">
            <a:extLst>
              <a:ext uri="{FF2B5EF4-FFF2-40B4-BE49-F238E27FC236}">
                <a16:creationId xmlns:a16="http://schemas.microsoft.com/office/drawing/2014/main" xmlns="" id="{92B971A8-7596-4EBF-9E13-DB1E8480FA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E5689884-3FFC-473E-99E3-F37B456727EE}"/>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57970700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F3DFDE1-9A6A-46C4-BC9B-EB969DCDDA59}"/>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3" name="Footer Placeholder 2">
            <a:extLst>
              <a:ext uri="{FF2B5EF4-FFF2-40B4-BE49-F238E27FC236}">
                <a16:creationId xmlns:a16="http://schemas.microsoft.com/office/drawing/2014/main" xmlns="" id="{4F136F1B-27D4-4E76-A0DD-7BB56702E9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D3AF914-04B2-40EA-AF5E-2A01302B3297}"/>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425413963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0BF72D-61B9-4167-854E-16F0BDA0361F}"/>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66AD9EDE-5BA7-4EE7-9808-28583481C0EF}"/>
              </a:ext>
            </a:extLst>
          </p:cNvPr>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1BCCE2F8-31FF-46DF-B905-B444F3B59DE5}"/>
              </a:ext>
            </a:extLst>
          </p:cNvPr>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3E1FA108-60F6-4E45-BC6C-9327C62F0B46}"/>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6" name="Footer Placeholder 5">
            <a:extLst>
              <a:ext uri="{FF2B5EF4-FFF2-40B4-BE49-F238E27FC236}">
                <a16:creationId xmlns:a16="http://schemas.microsoft.com/office/drawing/2014/main" xmlns="" id="{7A413726-9E3D-44E1-918B-7F46683092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D7E00E4-5EF6-456E-847C-7CEA0D54059F}"/>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1921779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88668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075564-25A1-4432-B69C-8868E4563C9A}"/>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A0EB00F-F89E-411C-BBF2-C3142FDFE602}"/>
              </a:ext>
            </a:extLst>
          </p:cNvPr>
          <p:cNvSpPr>
            <a:spLocks noGrp="1"/>
          </p:cNvSpPr>
          <p:nvPr>
            <p:ph type="pic" idx="1"/>
          </p:nvPr>
        </p:nvSpPr>
        <p:spPr>
          <a:xfrm>
            <a:off x="5183189" y="987426"/>
            <a:ext cx="6172200" cy="4873625"/>
          </a:xfrm>
        </p:spPr>
        <p:txBody>
          <a:bodyPr/>
          <a:lstStyle>
            <a:lvl1pPr marL="0" indent="0">
              <a:buNone/>
              <a:defRPr sz="3200"/>
            </a:lvl1pPr>
            <a:lvl2pPr marL="457112" indent="0">
              <a:buNone/>
              <a:defRPr sz="2800"/>
            </a:lvl2pPr>
            <a:lvl3pPr marL="914225" indent="0">
              <a:buNone/>
              <a:defRPr sz="2400"/>
            </a:lvl3pPr>
            <a:lvl4pPr marL="1371337" indent="0">
              <a:buNone/>
              <a:defRPr sz="2000"/>
            </a:lvl4pPr>
            <a:lvl5pPr marL="1828449" indent="0">
              <a:buNone/>
              <a:defRPr sz="2000"/>
            </a:lvl5pPr>
            <a:lvl6pPr marL="2285561" indent="0">
              <a:buNone/>
              <a:defRPr sz="2000"/>
            </a:lvl6pPr>
            <a:lvl7pPr marL="2742674" indent="0">
              <a:buNone/>
              <a:defRPr sz="2000"/>
            </a:lvl7pPr>
            <a:lvl8pPr marL="3199785" indent="0">
              <a:buNone/>
              <a:defRPr sz="2000"/>
            </a:lvl8pPr>
            <a:lvl9pPr marL="3656897" indent="0">
              <a:buNone/>
              <a:defRPr sz="2000"/>
            </a:lvl9pPr>
          </a:lstStyle>
          <a:p>
            <a:endParaRPr lang="en-US"/>
          </a:p>
        </p:txBody>
      </p:sp>
      <p:sp>
        <p:nvSpPr>
          <p:cNvPr id="4" name="Text Placeholder 3">
            <a:extLst>
              <a:ext uri="{FF2B5EF4-FFF2-40B4-BE49-F238E27FC236}">
                <a16:creationId xmlns:a16="http://schemas.microsoft.com/office/drawing/2014/main" xmlns="" id="{F8047495-B453-411E-B223-3DF978078F02}"/>
              </a:ext>
            </a:extLst>
          </p:cNvPr>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64B5480A-D1C7-4042-8882-088234595BDB}"/>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6" name="Footer Placeholder 5">
            <a:extLst>
              <a:ext uri="{FF2B5EF4-FFF2-40B4-BE49-F238E27FC236}">
                <a16:creationId xmlns:a16="http://schemas.microsoft.com/office/drawing/2014/main" xmlns="" id="{002E376B-AA30-43FD-B7B1-52518BDC8C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0F9DEA3-7F38-4507-849D-2FE36671ACD3}"/>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14873865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AC40C1-21F6-403E-B90E-3B5069ACCF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00F8C09E-1644-4C58-8BDE-EA3C11620B4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D35A952-07E7-47CF-8090-E95652CAD710}"/>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0C85D92A-2429-4BD1-9833-32C0272211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8534B96-B76F-4BF7-8F18-6B2CDE05C0EF}"/>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31423428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12D5FDB-2228-4D20-A5A4-A96BA6D91AD3}"/>
              </a:ext>
            </a:extLst>
          </p:cNvPr>
          <p:cNvSpPr>
            <a:spLocks noGrp="1"/>
          </p:cNvSpPr>
          <p:nvPr>
            <p:ph type="title" orient="vert"/>
          </p:nvPr>
        </p:nvSpPr>
        <p:spPr>
          <a:xfrm>
            <a:off x="8724900" y="365126"/>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15117CF8-7CD9-4A30-B948-45346CC03B48}"/>
              </a:ext>
            </a:extLst>
          </p:cNvPr>
          <p:cNvSpPr>
            <a:spLocks noGrp="1"/>
          </p:cNvSpPr>
          <p:nvPr>
            <p:ph type="body" orient="vert" idx="1"/>
          </p:nvPr>
        </p:nvSpPr>
        <p:spPr>
          <a:xfrm>
            <a:off x="838201" y="365126"/>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5C65775-1D34-4725-A745-183C820150AE}"/>
              </a:ext>
            </a:extLst>
          </p:cNvPr>
          <p:cNvSpPr>
            <a:spLocks noGrp="1"/>
          </p:cNvSpPr>
          <p:nvPr>
            <p:ph type="dt" sz="half" idx="10"/>
          </p:nvPr>
        </p:nvSpPr>
        <p:spPr/>
        <p:txBody>
          <a:body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9FA8FFD3-9692-4570-850D-B02E4E2704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8DDAF26-8935-4DC5-8E43-F20854E15D32}"/>
              </a:ext>
            </a:extLst>
          </p:cNvPr>
          <p:cNvSpPr>
            <a:spLocks noGrp="1"/>
          </p:cNvSpPr>
          <p:nvPr>
            <p:ph type="sldNum" sz="quarter" idx="12"/>
          </p:nvPr>
        </p:nvSpPr>
        <p:spPr/>
        <p:txBody>
          <a:bodyPr/>
          <a:lstStyle/>
          <a:p>
            <a:fld id="{3AD21B62-50A0-4B80-8E4C-B6F957046C2F}" type="slidenum">
              <a:rPr lang="en-US" smtClean="0"/>
              <a:t>‹#›</a:t>
            </a:fld>
            <a:endParaRPr lang="en-US"/>
          </a:p>
        </p:txBody>
      </p:sp>
    </p:spTree>
    <p:extLst>
      <p:ext uri="{BB962C8B-B14F-4D97-AF65-F5344CB8AC3E}">
        <p14:creationId xmlns:p14="http://schemas.microsoft.com/office/powerpoint/2010/main" val="267302809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3"/>
            <a:ext cx="12190264" cy="6857995"/>
          </a:xfrm>
          <a:prstGeom prst="rect">
            <a:avLst/>
          </a:prstGeom>
        </p:spPr>
      </p:pic>
      <p:sp>
        <p:nvSpPr>
          <p:cNvPr id="2" name="Rectangle 1"/>
          <p:cNvSpPr/>
          <p:nvPr userDrawn="1"/>
        </p:nvSpPr>
        <p:spPr bwMode="auto">
          <a:xfrm>
            <a:off x="269239" y="2077801"/>
            <a:ext cx="6274974" cy="3592580"/>
          </a:xfrm>
          <a:prstGeom prst="rect">
            <a:avLst/>
          </a:prstGeom>
          <a:solidFill>
            <a:srgbClr val="002050">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a:t>Speaker Name</a:t>
            </a:r>
          </a:p>
        </p:txBody>
      </p:sp>
      <p:grpSp>
        <p:nvGrpSpPr>
          <p:cNvPr id="7" name="Group 6"/>
          <p:cNvGrpSpPr>
            <a:grpSpLocks noChangeAspect="1"/>
          </p:cNvGrpSpPr>
          <p:nvPr userDrawn="1"/>
        </p:nvGrpSpPr>
        <p:grpSpPr bwMode="gray">
          <a:xfrm>
            <a:off x="448526" y="485811"/>
            <a:ext cx="1648360" cy="353933"/>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9456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gray">
          <a:xfrm>
            <a:off x="448526" y="6034001"/>
            <a:ext cx="1648360" cy="353933"/>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9994240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546439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1985641"/>
          </a:xfrm>
        </p:spPr>
        <p:txBody>
          <a:bodyPr>
            <a:spAutoFit/>
          </a:bodyPr>
          <a:lstStyle>
            <a:lvl1pPr>
              <a:defRPr sz="3528"/>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7832367"/>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36184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364434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3652486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32061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6"/>
            <a:ext cx="9860674" cy="778565"/>
          </a:xfrm>
          <a:noFill/>
        </p:spPr>
        <p:txBody>
          <a:bodyPr lIns="182880" tIns="146304" rIns="182880" bIns="146304">
            <a:sp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554122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418126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33891289"/>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003466069"/>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66696929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63582300"/>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571374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17598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2352352"/>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260742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6652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Accent Colo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98378824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0556069"/>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a:t>
            </a:r>
            <a:r>
              <a:rPr lang="en-US" sz="686" baseline="0">
                <a:gradFill>
                  <a:gsLst>
                    <a:gs pos="0">
                      <a:schemeClr val="tx1"/>
                    </a:gs>
                    <a:gs pos="100000">
                      <a:schemeClr val="tx1"/>
                    </a:gs>
                  </a:gsLst>
                  <a:lin ang="5400000" scaled="0"/>
                </a:gradFill>
                <a:cs typeface="Segoe UI" pitchFamily="34" charset="0"/>
              </a:rPr>
              <a:t> </a:t>
            </a:r>
            <a:r>
              <a:rPr lang="en-US" sz="686">
                <a:gradFill>
                  <a:gsLst>
                    <a:gs pos="0">
                      <a:schemeClr val="tx1"/>
                    </a:gs>
                    <a:gs pos="100000">
                      <a:schemeClr val="tx1"/>
                    </a:gs>
                  </a:gsLst>
                  <a:lin ang="5400000" scaled="0"/>
                </a:gradFill>
                <a:cs typeface="Segoe UI" pitchFamily="34" charset="0"/>
              </a:rPr>
              <a:t>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4"/>
            <a:ext cx="3223861" cy="690695"/>
          </a:xfrm>
          <a:prstGeom prst="rect">
            <a:avLst/>
          </a:prstGeom>
        </p:spPr>
      </p:pic>
    </p:spTree>
    <p:extLst>
      <p:ext uri="{BB962C8B-B14F-4D97-AF65-F5344CB8AC3E}">
        <p14:creationId xmlns:p14="http://schemas.microsoft.com/office/powerpoint/2010/main" val="917914905"/>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275781789"/>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Title 1"/>
          <p:cNvSpPr>
            <a:spLocks noGrp="1"/>
          </p:cNvSpPr>
          <p:nvPr>
            <p:ph type="title"/>
          </p:nvPr>
        </p:nvSpPr>
        <p:spPr>
          <a:xfrm>
            <a:off x="269240" y="289513"/>
            <a:ext cx="11655840" cy="899665"/>
          </a:xfrm>
        </p:spPr>
        <p:txBody>
          <a:bodyPr/>
          <a:lstStyle/>
          <a:p>
            <a:r>
              <a:rPr lang="en-US"/>
              <a:t>Click to edit Master title style</a:t>
            </a:r>
          </a:p>
        </p:txBody>
      </p:sp>
    </p:spTree>
    <p:extLst>
      <p:ext uri="{BB962C8B-B14F-4D97-AF65-F5344CB8AC3E}">
        <p14:creationId xmlns:p14="http://schemas.microsoft.com/office/powerpoint/2010/main" val="213477907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itle Only_Dark">
    <p:spTree>
      <p:nvGrpSpPr>
        <p:cNvPr id="1" name=""/>
        <p:cNvGrpSpPr/>
        <p:nvPr/>
      </p:nvGrpSpPr>
      <p:grpSpPr>
        <a:xfrm>
          <a:off x="0" y="0"/>
          <a:ext cx="0" cy="0"/>
          <a:chOff x="0" y="0"/>
          <a:chExt cx="0" cy="0"/>
        </a:xfrm>
      </p:grpSpPr>
      <p:sp>
        <p:nvSpPr>
          <p:cNvPr id="2" name="Title 1"/>
          <p:cNvSpPr>
            <a:spLocks noGrp="1"/>
          </p:cNvSpPr>
          <p:nvPr>
            <p:ph type="title"/>
          </p:nvPr>
        </p:nvSpPr>
        <p:spPr>
          <a:xfrm>
            <a:off x="269240" y="294379"/>
            <a:ext cx="11655840" cy="899665"/>
          </a:xfrm>
        </p:spPr>
        <p:txBody>
          <a:bodyPr/>
          <a:lstStyle>
            <a:lvl1pPr marL="0" algn="l" defTabSz="895874" rtl="0" eaLnBrk="1" latinLnBrk="0" hangingPunct="1">
              <a:spcBef>
                <a:spcPct val="0"/>
              </a:spcBef>
              <a:buNone/>
              <a:defRPr lang="en-US" sz="4311" b="0" i="0" u="none" kern="1200" spc="-147"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1886011112"/>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920">
                <a:solidFill>
                  <a:schemeClr val="tx1">
                    <a:lumMod val="75000"/>
                  </a:schemeClr>
                </a:solidFill>
              </a:defRPr>
            </a:lvl1pPr>
          </a:lstStyle>
          <a:p>
            <a:r>
              <a:rPr lang="en-US"/>
              <a:t>Click to edit Master title style</a:t>
            </a:r>
          </a:p>
        </p:txBody>
      </p:sp>
      <p:sp>
        <p:nvSpPr>
          <p:cNvPr id="4" name="Content Placeholder 3">
            <a:extLst>
              <a:ext uri="{FF2B5EF4-FFF2-40B4-BE49-F238E27FC236}">
                <a16:creationId xmlns:a16="http://schemas.microsoft.com/office/drawing/2014/main" xmlns="" id="{4A121271-FA95-4DD0-9359-064F0EC092C5}"/>
              </a:ext>
            </a:extLst>
          </p:cNvPr>
          <p:cNvSpPr>
            <a:spLocks noGrp="1"/>
          </p:cNvSpPr>
          <p:nvPr>
            <p:ph sz="quarter" idx="10"/>
          </p:nvPr>
        </p:nvSpPr>
        <p:spPr>
          <a:xfrm>
            <a:off x="287208" y="1337047"/>
            <a:ext cx="11637872" cy="1038085"/>
          </a:xfrm>
        </p:spPr>
        <p:txBody>
          <a:bodyPr/>
          <a:lstStyle>
            <a:lvl1pPr>
              <a:defRPr sz="2353">
                <a:solidFill>
                  <a:schemeClr val="tx1">
                    <a:lumMod val="75000"/>
                  </a:schemeClr>
                </a:solidFill>
              </a:defRPr>
            </a:lvl1pPr>
            <a:lvl2pPr>
              <a:defRPr sz="1765">
                <a:solidFill>
                  <a:schemeClr val="tx1">
                    <a:lumMod val="75000"/>
                  </a:schemeClr>
                </a:solidFill>
              </a:defRPr>
            </a:lvl2pPr>
            <a:lvl3pPr>
              <a:defRPr sz="1371">
                <a:solidFill>
                  <a:schemeClr val="tx1">
                    <a:lumMod val="75000"/>
                  </a:schemeClr>
                </a:solidFill>
              </a:defRPr>
            </a:lvl3pPr>
            <a:lvl4pPr>
              <a:defRPr sz="1371">
                <a:solidFill>
                  <a:schemeClr val="tx1">
                    <a:lumMod val="75000"/>
                  </a:schemeClr>
                </a:solidFill>
              </a:defRPr>
            </a:lvl4pPr>
            <a:lvl5pPr>
              <a:defRPr sz="1371">
                <a:solidFill>
                  <a:schemeClr val="tx1">
                    <a:lumMod val="75000"/>
                  </a:schemeClr>
                </a:solidFill>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906455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1_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xmlns="" id="{9A0198FC-394D-41E8-9690-FAD7C2C221C6}"/>
              </a:ext>
            </a:extLst>
          </p:cNvPr>
          <p:cNvSpPr>
            <a:spLocks noGrp="1"/>
          </p:cNvSpPr>
          <p:nvPr>
            <p:ph type="body" sz="quarter" idx="10"/>
          </p:nvPr>
        </p:nvSpPr>
        <p:spPr>
          <a:xfrm>
            <a:off x="269239" y="1307699"/>
            <a:ext cx="5378549" cy="506972"/>
          </a:xfrm>
        </p:spPr>
        <p:txBody>
          <a:bodyPr anchor="ctr"/>
          <a:lstStyle>
            <a:lvl1pPr marL="0" indent="0">
              <a:buNone/>
              <a:defRPr sz="2353">
                <a:latin typeface="Segoe UI Semibold" panose="020B0702040204020203" pitchFamily="34" charset="0"/>
                <a:cs typeface="Segoe UI Semibold" panose="020B0702040204020203" pitchFamily="34" charset="0"/>
              </a:defRPr>
            </a:lvl1pPr>
          </a:lstStyle>
          <a:p>
            <a:pPr lvl="0"/>
            <a:r>
              <a:rPr lang="en-US"/>
              <a:t>Edit Master text styles</a:t>
            </a:r>
          </a:p>
        </p:txBody>
      </p:sp>
      <p:sp>
        <p:nvSpPr>
          <p:cNvPr id="8" name="Content Placeholder 7">
            <a:extLst>
              <a:ext uri="{FF2B5EF4-FFF2-40B4-BE49-F238E27FC236}">
                <a16:creationId xmlns:a16="http://schemas.microsoft.com/office/drawing/2014/main" xmlns="" id="{64A73FE5-263F-4152-92D4-9F94B78A5486}"/>
              </a:ext>
            </a:extLst>
          </p:cNvPr>
          <p:cNvSpPr>
            <a:spLocks noGrp="1"/>
          </p:cNvSpPr>
          <p:nvPr>
            <p:ph sz="quarter" idx="11"/>
          </p:nvPr>
        </p:nvSpPr>
        <p:spPr>
          <a:xfrm>
            <a:off x="269240" y="1934745"/>
            <a:ext cx="5378549" cy="1041567"/>
          </a:xfrm>
        </p:spPr>
        <p:txBody>
          <a:bodyPr/>
          <a:lstStyle>
            <a:lvl1pPr>
              <a:defRPr sz="2353"/>
            </a:lvl1pPr>
            <a:lvl2pPr>
              <a:defRPr sz="1765"/>
            </a:lvl2pPr>
            <a:lvl3pPr>
              <a:defRPr sz="1371"/>
            </a:lvl3pPr>
          </a:lstStyle>
          <a:p>
            <a:pPr lvl="0"/>
            <a:r>
              <a:rPr lang="en-US"/>
              <a:t>Edit Master text styles</a:t>
            </a:r>
          </a:p>
          <a:p>
            <a:pPr lvl="1"/>
            <a:r>
              <a:rPr lang="en-US"/>
              <a:t>Second level</a:t>
            </a:r>
          </a:p>
          <a:p>
            <a:pPr lvl="2"/>
            <a:r>
              <a:rPr lang="en-US"/>
              <a:t>Third level</a:t>
            </a:r>
          </a:p>
        </p:txBody>
      </p:sp>
      <p:sp>
        <p:nvSpPr>
          <p:cNvPr id="9" name="Text Placeholder 5">
            <a:extLst>
              <a:ext uri="{FF2B5EF4-FFF2-40B4-BE49-F238E27FC236}">
                <a16:creationId xmlns:a16="http://schemas.microsoft.com/office/drawing/2014/main" xmlns="" id="{884FDE31-0EB7-459F-8E06-A55288BB7DC9}"/>
              </a:ext>
            </a:extLst>
          </p:cNvPr>
          <p:cNvSpPr>
            <a:spLocks noGrp="1"/>
          </p:cNvSpPr>
          <p:nvPr>
            <p:ph type="body" sz="quarter" idx="12"/>
          </p:nvPr>
        </p:nvSpPr>
        <p:spPr>
          <a:xfrm>
            <a:off x="6546530" y="1307699"/>
            <a:ext cx="5378549" cy="506972"/>
          </a:xfrm>
        </p:spPr>
        <p:txBody>
          <a:bodyPr anchor="ctr"/>
          <a:lstStyle>
            <a:lvl1pPr marL="0" indent="0">
              <a:buNone/>
              <a:defRPr sz="2353">
                <a:latin typeface="Segoe UI Semibold" panose="020B0702040204020203" pitchFamily="34" charset="0"/>
                <a:cs typeface="Segoe UI Semibold" panose="020B0702040204020203" pitchFamily="34" charset="0"/>
              </a:defRPr>
            </a:lvl1pPr>
          </a:lstStyle>
          <a:p>
            <a:pPr lvl="0"/>
            <a:r>
              <a:rPr lang="en-US"/>
              <a:t>Edit Master text styles</a:t>
            </a:r>
          </a:p>
        </p:txBody>
      </p:sp>
      <p:sp>
        <p:nvSpPr>
          <p:cNvPr id="10" name="Content Placeholder 7">
            <a:extLst>
              <a:ext uri="{FF2B5EF4-FFF2-40B4-BE49-F238E27FC236}">
                <a16:creationId xmlns:a16="http://schemas.microsoft.com/office/drawing/2014/main" xmlns="" id="{287D48BD-52D2-4F3E-9F1E-2E6875DC53DC}"/>
              </a:ext>
            </a:extLst>
          </p:cNvPr>
          <p:cNvSpPr>
            <a:spLocks noGrp="1"/>
          </p:cNvSpPr>
          <p:nvPr>
            <p:ph sz="quarter" idx="13"/>
          </p:nvPr>
        </p:nvSpPr>
        <p:spPr>
          <a:xfrm>
            <a:off x="6546531" y="1934745"/>
            <a:ext cx="5378549" cy="1041567"/>
          </a:xfrm>
        </p:spPr>
        <p:txBody>
          <a:bodyPr/>
          <a:lstStyle>
            <a:lvl1pPr>
              <a:defRPr sz="2353"/>
            </a:lvl1pPr>
            <a:lvl2pPr>
              <a:defRPr sz="1765"/>
            </a:lvl2pPr>
            <a:lvl3pPr>
              <a:defRPr sz="1371"/>
            </a:lvl3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372873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cSld name="Title &amp; Content w/Bullets">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96093" y="914401"/>
            <a:ext cx="11695611" cy="1822037"/>
          </a:xfrm>
        </p:spPr>
        <p:txBody>
          <a:bodyPr/>
          <a:lstStyle>
            <a:lvl1pPr marL="0" indent="0">
              <a:lnSpc>
                <a:spcPct val="100000"/>
              </a:lnSpc>
              <a:spcBef>
                <a:spcPts val="1200"/>
              </a:spcBef>
              <a:buNone/>
              <a:defRPr sz="2000" b="1">
                <a:latin typeface="+mn-lt"/>
              </a:defRPr>
            </a:lvl1pPr>
            <a:lvl2pPr>
              <a:lnSpc>
                <a:spcPct val="100000"/>
              </a:lnSpc>
              <a:defRPr sz="1800"/>
            </a:lvl2pPr>
            <a:lvl3pPr>
              <a:lnSpc>
                <a:spcPct val="100000"/>
              </a:lnSpc>
              <a:defRPr sz="1800"/>
            </a:lvl3pPr>
            <a:lvl4pPr>
              <a:lnSpc>
                <a:spcPct val="100000"/>
              </a:lnSpc>
              <a:defRPr sz="1800"/>
            </a:lvl4pPr>
            <a:lvl5pPr>
              <a:lnSpc>
                <a:spcPct val="100000"/>
              </a:lnSpc>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p:nvPr>
        </p:nvSpPr>
        <p:spPr>
          <a:xfrm>
            <a:off x="296093" y="333377"/>
            <a:ext cx="11695611" cy="415562"/>
          </a:xfrm>
        </p:spPr>
        <p:txBody>
          <a:bodyPr/>
          <a:lstStyle/>
          <a:p>
            <a:r>
              <a:rPr lang="en-US"/>
              <a:t>Click to edit Master title style</a:t>
            </a:r>
          </a:p>
        </p:txBody>
      </p:sp>
    </p:spTree>
    <p:extLst>
      <p:ext uri="{BB962C8B-B14F-4D97-AF65-F5344CB8AC3E}">
        <p14:creationId xmlns:p14="http://schemas.microsoft.com/office/powerpoint/2010/main" val="3421359616"/>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50" y="1447800"/>
            <a:ext cx="11151917" cy="2092881"/>
          </a:xfrm>
          <a:prstGeom prst="rect">
            <a:avLst/>
          </a:prstGeom>
        </p:spPr>
        <p:txBody>
          <a:bodyPr/>
          <a:lstStyle>
            <a:lvl1pPr marL="0" indent="0">
              <a:spcBef>
                <a:spcPts val="2400"/>
              </a:spcBef>
              <a:buNone/>
              <a:defRPr sz="4000">
                <a:solidFill>
                  <a:schemeClr val="tx2"/>
                </a:solidFill>
                <a:latin typeface="+mj-lt"/>
              </a:defRPr>
            </a:lvl1pPr>
            <a:lvl2pPr marL="0" indent="0">
              <a:buNone/>
              <a:defRPr sz="2000">
                <a:solidFill>
                  <a:schemeClr val="tx2"/>
                </a:solidFill>
              </a:defRPr>
            </a:lvl2pPr>
            <a:lvl3pPr marL="231685" indent="0">
              <a:buNone/>
              <a:defRPr sz="2000">
                <a:solidFill>
                  <a:schemeClr val="tx2"/>
                </a:solidFill>
              </a:defRPr>
            </a:lvl3pPr>
            <a:lvl4pPr marL="457025" indent="0">
              <a:buNone/>
              <a:defRPr sz="2000">
                <a:solidFill>
                  <a:schemeClr val="tx2"/>
                </a:solidFill>
              </a:defRPr>
            </a:lvl4pPr>
            <a:lvl5pPr marL="693471" indent="0">
              <a:buNone/>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5503883"/>
      </p:ext>
    </p:extLst>
  </p:cSld>
  <p:clrMapOvr>
    <a:masterClrMapping/>
  </p:clrMapOvr>
  <p:transition>
    <p:fade/>
  </p:transition>
  <p:hf sldNum="0" hdr="0" ft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73508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20838" y="1447800"/>
            <a:ext cx="5396365" cy="4305300"/>
          </a:xfrm>
        </p:spPr>
        <p:txBody>
          <a:bodyPr>
            <a:noAutofit/>
          </a:bodyPr>
          <a:lstStyle>
            <a:lvl1pPr marL="291988" indent="-291988">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500" indent="-228512">
              <a:defRPr sz="2000"/>
            </a:lvl2pPr>
            <a:lvl3pPr marL="685537" indent="-165036">
              <a:tabLst/>
              <a:defRPr sz="2000"/>
            </a:lvl3pPr>
            <a:lvl4pPr marL="863269" indent="-177732">
              <a:defRPr/>
            </a:lvl4pPr>
            <a:lvl5pPr marL="1028304" indent="-165036">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p:cNvSpPr>
            <a:spLocks noGrp="1"/>
          </p:cNvSpPr>
          <p:nvPr>
            <p:ph type="body" sz="quarter" idx="11"/>
          </p:nvPr>
        </p:nvSpPr>
        <p:spPr>
          <a:xfrm>
            <a:off x="6279565" y="1447800"/>
            <a:ext cx="5396365" cy="4305300"/>
          </a:xfrm>
        </p:spPr>
        <p:txBody>
          <a:bodyPr>
            <a:noAutofit/>
          </a:bodyPr>
          <a:lstStyle>
            <a:lvl1pPr marL="339595" indent="-33959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4757" indent="-342768">
              <a:defRPr lang="en-US" sz="2000" kern="1200" spc="0" baseline="0" dirty="0" smtClean="0">
                <a:gradFill>
                  <a:gsLst>
                    <a:gs pos="1250">
                      <a:schemeClr val="bg2"/>
                    </a:gs>
                    <a:gs pos="100000">
                      <a:schemeClr val="bg2"/>
                    </a:gs>
                  </a:gsLst>
                  <a:lin ang="5400000" scaled="0"/>
                </a:gradFill>
                <a:latin typeface="+mn-lt"/>
                <a:ea typeface="+mn-ea"/>
                <a:cs typeface="+mn-cs"/>
              </a:defRPr>
            </a:lvl2pPr>
            <a:lvl3pPr marL="634757" indent="-342768">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304" indent="-342768">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037" indent="-342768">
              <a:defRPr lang="en-US" sz="2000" kern="1200" spc="0" baseline="0" dirty="0">
                <a:gradFill>
                  <a:gsLst>
                    <a:gs pos="1250">
                      <a:schemeClr val="bg2"/>
                    </a:gs>
                    <a:gs pos="100000">
                      <a:schemeClr val="bg2"/>
                    </a:gs>
                  </a:gsLst>
                  <a:lin ang="5400000" scaled="0"/>
                </a:gradFill>
                <a:latin typeface="+mn-lt"/>
                <a:ea typeface="+mn-ea"/>
                <a:cs typeface="+mn-cs"/>
              </a:defRPr>
            </a:lvl5pPr>
            <a:lvl6pPr marL="1028304" indent="-342768">
              <a:defRPr/>
            </a:lvl6pPr>
          </a:lstStyle>
          <a:p>
            <a:pPr marL="291988" marR="0" lvl="0" indent="-291988" algn="l" defTabSz="914012"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1988" marR="0" lvl="1" indent="-291988" algn="l" defTabSz="914012"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1988" marR="0" lvl="2" indent="-291988" algn="l" defTabSz="914012"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1988" marR="0" lvl="3" indent="-291988" algn="l" defTabSz="914012"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1988" marR="0" lvl="4" indent="-291988" algn="l" defTabSz="914012"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p>
        </p:txBody>
      </p:sp>
    </p:spTree>
    <p:extLst>
      <p:ext uri="{BB962C8B-B14F-4D97-AF65-F5344CB8AC3E}">
        <p14:creationId xmlns:p14="http://schemas.microsoft.com/office/powerpoint/2010/main" val="3336042707"/>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1625600" y="304802"/>
            <a:ext cx="10363200" cy="20520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Rectangle 1032"/>
          <p:cNvSpPr>
            <a:spLocks noGrp="1" noChangeArrowheads="1"/>
          </p:cNvSpPr>
          <p:nvPr>
            <p:ph type="dt" sz="half" idx="10"/>
          </p:nvPr>
        </p:nvSpPr>
        <p:spPr>
          <a:ln/>
        </p:spPr>
        <p:txBody>
          <a:bodyPr/>
          <a:lstStyle>
            <a:lvl1pPr>
              <a:defRPr/>
            </a:lvl1pPr>
          </a:lstStyle>
          <a:p>
            <a:pPr>
              <a:defRPr/>
            </a:pPr>
            <a:endParaRPr lang="en-GB"/>
          </a:p>
        </p:txBody>
      </p:sp>
      <p:sp>
        <p:nvSpPr>
          <p:cNvPr id="4" name="Rectangle 1033"/>
          <p:cNvSpPr>
            <a:spLocks noGrp="1" noChangeArrowheads="1"/>
          </p:cNvSpPr>
          <p:nvPr>
            <p:ph type="ftr" sz="quarter" idx="11"/>
          </p:nvPr>
        </p:nvSpPr>
        <p:spPr>
          <a:ln/>
        </p:spPr>
        <p:txBody>
          <a:bodyPr/>
          <a:lstStyle>
            <a:lvl1pPr>
              <a:defRPr/>
            </a:lvl1pPr>
          </a:lstStyle>
          <a:p>
            <a:pPr>
              <a:defRPr/>
            </a:pPr>
            <a:endParaRPr lang="en-GB"/>
          </a:p>
        </p:txBody>
      </p:sp>
      <p:sp>
        <p:nvSpPr>
          <p:cNvPr id="5" name="Rectangle 1034"/>
          <p:cNvSpPr>
            <a:spLocks noGrp="1" noChangeArrowheads="1"/>
          </p:cNvSpPr>
          <p:nvPr>
            <p:ph type="sldNum" sz="quarter" idx="12"/>
          </p:nvPr>
        </p:nvSpPr>
        <p:spPr>
          <a:ln/>
        </p:spPr>
        <p:txBody>
          <a:bodyPr/>
          <a:lstStyle>
            <a:lvl1pPr>
              <a:defRPr/>
            </a:lvl1pPr>
          </a:lstStyle>
          <a:p>
            <a:pPr>
              <a:defRPr/>
            </a:pPr>
            <a:fld id="{DD48E5E4-5BB8-4C98-8EF1-BF3C432A2F53}" type="slidenum">
              <a:rPr lang="en-GB"/>
              <a:pPr>
                <a:defRPr/>
              </a:pPr>
              <a:t>‹#›</a:t>
            </a:fld>
            <a:endParaRPr lang="en-GB"/>
          </a:p>
        </p:txBody>
      </p:sp>
    </p:spTree>
    <p:extLst>
      <p:ext uri="{BB962C8B-B14F-4D97-AF65-F5344CB8AC3E}">
        <p14:creationId xmlns:p14="http://schemas.microsoft.com/office/powerpoint/2010/main" val="85289542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3"/>
            <a:ext cx="5384800" cy="1923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3"/>
            <a:ext cx="5384800" cy="1923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B40B4F2B-5E05-4E86-869D-11DFDC08817E}" type="datetimeFigureOut">
              <a:rPr lang="en-GB" smtClean="0"/>
              <a:t>10/12/2017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E2462F0-19B4-4B2F-A163-7E6F435EAA5C}" type="slidenum">
              <a:rPr lang="en-GB" smtClean="0"/>
              <a:t>‹#›</a:t>
            </a:fld>
            <a:endParaRPr lang="en-GB"/>
          </a:p>
        </p:txBody>
      </p:sp>
    </p:spTree>
    <p:extLst>
      <p:ext uri="{BB962C8B-B14F-4D97-AF65-F5344CB8AC3E}">
        <p14:creationId xmlns:p14="http://schemas.microsoft.com/office/powerpoint/2010/main" val="85340648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90" y="1991567"/>
            <a:ext cx="5157787" cy="513510"/>
          </a:xfrm>
        </p:spPr>
        <p:txBody>
          <a:bodyPr anchor="b"/>
          <a:lstStyle>
            <a:lvl1pPr marL="0" indent="0">
              <a:buNone/>
              <a:defRPr sz="2400" b="1"/>
            </a:lvl1pPr>
            <a:lvl2pPr marL="457025" indent="0">
              <a:buNone/>
              <a:defRPr sz="2000" b="1"/>
            </a:lvl2pPr>
            <a:lvl3pPr marL="914049" indent="0">
              <a:buNone/>
              <a:defRPr sz="1800" b="1"/>
            </a:lvl3pPr>
            <a:lvl4pPr marL="1371074" indent="0">
              <a:buNone/>
              <a:defRPr sz="1600" b="1"/>
            </a:lvl4pPr>
            <a:lvl5pPr marL="1828098" indent="0">
              <a:buNone/>
              <a:defRPr sz="1600" b="1"/>
            </a:lvl5pPr>
            <a:lvl6pPr marL="2285122" indent="0">
              <a:buNone/>
              <a:defRPr sz="1600" b="1"/>
            </a:lvl6pPr>
            <a:lvl7pPr marL="2742147" indent="0">
              <a:buNone/>
              <a:defRPr sz="1600" b="1"/>
            </a:lvl7pPr>
            <a:lvl8pPr marL="3199171" indent="0">
              <a:buNone/>
              <a:defRPr sz="1600" b="1"/>
            </a:lvl8pPr>
            <a:lvl9pPr marL="3656195" indent="0">
              <a:buNone/>
              <a:defRPr sz="1600" b="1"/>
            </a:lvl9pPr>
          </a:lstStyle>
          <a:p>
            <a:pPr lvl="0"/>
            <a:r>
              <a:rPr lang="en-US"/>
              <a:t>Edit Master text styles</a:t>
            </a:r>
          </a:p>
        </p:txBody>
      </p:sp>
      <p:sp>
        <p:nvSpPr>
          <p:cNvPr id="4" name="Content Placeholder 3"/>
          <p:cNvSpPr>
            <a:spLocks noGrp="1"/>
          </p:cNvSpPr>
          <p:nvPr>
            <p:ph sz="half" idx="2"/>
          </p:nvPr>
        </p:nvSpPr>
        <p:spPr>
          <a:xfrm>
            <a:off x="839790" y="2505075"/>
            <a:ext cx="5157787" cy="205203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991567"/>
            <a:ext cx="5183188" cy="513510"/>
          </a:xfrm>
        </p:spPr>
        <p:txBody>
          <a:bodyPr anchor="b"/>
          <a:lstStyle>
            <a:lvl1pPr marL="0" indent="0">
              <a:buNone/>
              <a:defRPr sz="2400" b="1"/>
            </a:lvl1pPr>
            <a:lvl2pPr marL="457025" indent="0">
              <a:buNone/>
              <a:defRPr sz="2000" b="1"/>
            </a:lvl2pPr>
            <a:lvl3pPr marL="914049" indent="0">
              <a:buNone/>
              <a:defRPr sz="1800" b="1"/>
            </a:lvl3pPr>
            <a:lvl4pPr marL="1371074" indent="0">
              <a:buNone/>
              <a:defRPr sz="1600" b="1"/>
            </a:lvl4pPr>
            <a:lvl5pPr marL="1828098" indent="0">
              <a:buNone/>
              <a:defRPr sz="1600" b="1"/>
            </a:lvl5pPr>
            <a:lvl6pPr marL="2285122" indent="0">
              <a:buNone/>
              <a:defRPr sz="1600" b="1"/>
            </a:lvl6pPr>
            <a:lvl7pPr marL="2742147" indent="0">
              <a:buNone/>
              <a:defRPr sz="1600" b="1"/>
            </a:lvl7pPr>
            <a:lvl8pPr marL="3199171" indent="0">
              <a:buNone/>
              <a:defRPr sz="1600" b="1"/>
            </a:lvl8pPr>
            <a:lvl9pPr marL="3656195"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205203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FAD2E59-1DA4-4EEC-A1A5-EE94391B98B9}" type="datetimeFigureOut">
              <a:rPr lang="en-US" smtClean="0"/>
              <a:t>12/10/2017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867C20-0979-4380-80DF-20E6792E3B43}" type="slidenum">
              <a:rPr lang="en-US" smtClean="0"/>
              <a:t>‹#›</a:t>
            </a:fld>
            <a:endParaRPr lang="en-US"/>
          </a:p>
        </p:txBody>
      </p:sp>
    </p:spTree>
    <p:extLst>
      <p:ext uri="{BB962C8B-B14F-4D97-AF65-F5344CB8AC3E}">
        <p14:creationId xmlns:p14="http://schemas.microsoft.com/office/powerpoint/2010/main" val="323950093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cSld name="1_Section Title Accent Color 1">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5056" y="1320306"/>
            <a:ext cx="11890296" cy="1822989"/>
          </a:xfrm>
          <a:noFill/>
        </p:spPr>
        <p:txBody>
          <a:bodyPr lIns="137160" tIns="137160" rIns="137160" bIns="137160" anchor="t" anchorCtr="0"/>
          <a:lstStyle>
            <a:lvl1pPr>
              <a:defRPr sz="8596" spc="-98" baseline="0">
                <a:gradFill>
                  <a:gsLst>
                    <a:gs pos="100000">
                      <a:schemeClr val="tx1"/>
                    </a:gs>
                    <a:gs pos="0">
                      <a:schemeClr val="tx1"/>
                    </a:gs>
                  </a:gsLst>
                  <a:lin ang="5400000" scaled="0"/>
                </a:gradFill>
              </a:defRPr>
            </a:lvl1pPr>
          </a:lstStyle>
          <a:p>
            <a:r>
              <a:rPr lang="en-US"/>
              <a:t>Section title</a:t>
            </a:r>
          </a:p>
        </p:txBody>
      </p:sp>
      <p:sp>
        <p:nvSpPr>
          <p:cNvPr id="5" name="Text Placeholder 10"/>
          <p:cNvSpPr>
            <a:spLocks noGrp="1"/>
          </p:cNvSpPr>
          <p:nvPr>
            <p:ph type="body" sz="quarter" idx="14"/>
          </p:nvPr>
        </p:nvSpPr>
        <p:spPr>
          <a:xfrm>
            <a:off x="426229" y="2838296"/>
            <a:ext cx="5945148" cy="2590800"/>
          </a:xfrm>
          <a:prstGeom prst="rect">
            <a:avLst/>
          </a:prstGeom>
        </p:spPr>
        <p:txBody>
          <a:bodyPr lIns="137160" tIns="137160" rIns="137160" bIns="137160">
            <a:noAutofit/>
          </a:bodyPr>
          <a:lstStyle>
            <a:lvl1pPr marL="190356" indent="-190356">
              <a:lnSpc>
                <a:spcPct val="80000"/>
              </a:lnSpc>
              <a:buNone/>
              <a:defRPr lang="en-US" sz="2000" kern="1200" dirty="0">
                <a:solidFill>
                  <a:srgbClr val="FFFFFF"/>
                </a:solidFill>
                <a:latin typeface="Segoe UI" pitchFamily="34" charset="0"/>
                <a:ea typeface="Segoe UI" pitchFamily="34" charset="0"/>
                <a:cs typeface="Segoe UI" pitchFamily="34" charset="0"/>
              </a:defRPr>
            </a:lvl1pPr>
          </a:lstStyle>
          <a:p>
            <a:pPr marL="0" lvl="0" indent="0" algn="l" defTabSz="1087687" rtl="0" eaLnBrk="1" latinLnBrk="0" hangingPunct="1">
              <a:spcBef>
                <a:spcPct val="20000"/>
              </a:spcBef>
              <a:buClr>
                <a:srgbClr val="0072C6"/>
              </a:buClr>
              <a:buSzPct val="100000"/>
            </a:pPr>
            <a:r>
              <a:rPr lang="en-US"/>
              <a:t>Click to edit Master text styles</a:t>
            </a:r>
          </a:p>
        </p:txBody>
      </p:sp>
    </p:spTree>
    <p:extLst>
      <p:ext uri="{BB962C8B-B14F-4D97-AF65-F5344CB8AC3E}">
        <p14:creationId xmlns:p14="http://schemas.microsoft.com/office/powerpoint/2010/main" val="38369822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F9309-49F5-4DEC-A886-34A67C5770F2}" type="datetimeFigureOut">
              <a:rPr lang="en-US" smtClean="0"/>
              <a:t>12/10/2017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0F0FF-FD42-41BA-981D-56279315ECA2}" type="slidenum">
              <a:rPr lang="en-US" smtClean="0"/>
              <a:t>‹#›</a:t>
            </a:fld>
            <a:endParaRPr lang="en-US"/>
          </a:p>
        </p:txBody>
      </p:sp>
    </p:spTree>
    <p:extLst>
      <p:ext uri="{BB962C8B-B14F-4D97-AF65-F5344CB8AC3E}">
        <p14:creationId xmlns:p14="http://schemas.microsoft.com/office/powerpoint/2010/main" val="82763712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35321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
        <p:nvSpPr>
          <p:cNvPr id="3" name="Text Placeholder 2"/>
          <p:cNvSpPr>
            <a:spLocks noGrp="1"/>
          </p:cNvSpPr>
          <p:nvPr>
            <p:ph type="body" sz="quarter" idx="13" hasCustomPrompt="1"/>
          </p:nvPr>
        </p:nvSpPr>
        <p:spPr bwMode="white">
          <a:xfrm>
            <a:off x="10129912" y="291069"/>
            <a:ext cx="1792850" cy="452654"/>
          </a:xfrm>
        </p:spPr>
        <p:txBody>
          <a:bodyPr/>
          <a:lstStyle>
            <a:lvl1pPr marL="0" indent="0" algn="r">
              <a:buNone/>
              <a:defRPr sz="1961">
                <a:latin typeface="+mn-lt"/>
              </a:defRPr>
            </a:lvl1pPr>
          </a:lstStyle>
          <a:p>
            <a:pPr lvl="0"/>
            <a:r>
              <a:rPr lang="en-US"/>
              <a:t>Session Code</a:t>
            </a:r>
          </a:p>
        </p:txBody>
      </p:sp>
    </p:spTree>
    <p:extLst>
      <p:ext uri="{BB962C8B-B14F-4D97-AF65-F5344CB8AC3E}">
        <p14:creationId xmlns:p14="http://schemas.microsoft.com/office/powerpoint/2010/main" val="5777420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4823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4802968"/>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theme" Target="../theme/theme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theme" Target="../theme/theme3.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34" Type="http://schemas.openxmlformats.org/officeDocument/2006/relationships/slideLayout" Target="../slideLayouts/slideLayout96.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slideLayout" Target="../slideLayouts/slideLayout95.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29" Type="http://schemas.openxmlformats.org/officeDocument/2006/relationships/slideLayout" Target="../slideLayouts/slideLayout91.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slideLayout" Target="../slideLayouts/slideLayout94.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36" Type="http://schemas.openxmlformats.org/officeDocument/2006/relationships/image" Target="../media/image15.png"/><Relationship Id="rId10" Type="http://schemas.openxmlformats.org/officeDocument/2006/relationships/slideLayout" Target="../slideLayouts/slideLayout72.xml"/><Relationship Id="rId19" Type="http://schemas.openxmlformats.org/officeDocument/2006/relationships/slideLayout" Target="../slideLayouts/slideLayout81.xml"/><Relationship Id="rId31" Type="http://schemas.openxmlformats.org/officeDocument/2006/relationships/slideLayout" Target="../slideLayouts/slideLayout93.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35"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theme" Target="../theme/theme5.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18" Type="http://schemas.openxmlformats.org/officeDocument/2006/relationships/slideLayout" Target="../slideLayouts/slideLayout136.xml"/><Relationship Id="rId3" Type="http://schemas.openxmlformats.org/officeDocument/2006/relationships/slideLayout" Target="../slideLayouts/slideLayout121.xml"/><Relationship Id="rId21" Type="http://schemas.openxmlformats.org/officeDocument/2006/relationships/slideLayout" Target="../slideLayouts/slideLayout139.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17" Type="http://schemas.openxmlformats.org/officeDocument/2006/relationships/slideLayout" Target="../slideLayouts/slideLayout135.xml"/><Relationship Id="rId2" Type="http://schemas.openxmlformats.org/officeDocument/2006/relationships/slideLayout" Target="../slideLayouts/slideLayout120.xml"/><Relationship Id="rId16" Type="http://schemas.openxmlformats.org/officeDocument/2006/relationships/slideLayout" Target="../slideLayouts/slideLayout134.xml"/><Relationship Id="rId20" Type="http://schemas.openxmlformats.org/officeDocument/2006/relationships/slideLayout" Target="../slideLayouts/slideLayout138.xml"/><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5" Type="http://schemas.openxmlformats.org/officeDocument/2006/relationships/slideLayout" Target="../slideLayouts/slideLayout123.xml"/><Relationship Id="rId15" Type="http://schemas.openxmlformats.org/officeDocument/2006/relationships/slideLayout" Target="../slideLayouts/slideLayout133.xml"/><Relationship Id="rId10" Type="http://schemas.openxmlformats.org/officeDocument/2006/relationships/slideLayout" Target="../slideLayouts/slideLayout128.xml"/><Relationship Id="rId19" Type="http://schemas.openxmlformats.org/officeDocument/2006/relationships/slideLayout" Target="../slideLayouts/slideLayout137.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slideLayout" Target="../slideLayouts/slideLayout132.xml"/><Relationship Id="rId22"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2" y="-8231"/>
            <a:ext cx="936855" cy="5662635"/>
            <a:chOff x="12618967" y="-8396"/>
            <a:chExt cx="955641" cy="5775363"/>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3927"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3927"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3927"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5857745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2" r:id="rId31"/>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9862425"/>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 id="2147483714" r:id="rId19"/>
    <p:sldLayoutId id="2147483715"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63388E9-43D8-4358-A37A-2C1767C5C419}"/>
              </a:ext>
            </a:extLst>
          </p:cNvPr>
          <p:cNvSpPr>
            <a:spLocks noGrp="1"/>
          </p:cNvSpPr>
          <p:nvPr>
            <p:ph type="title"/>
          </p:nvPr>
        </p:nvSpPr>
        <p:spPr>
          <a:xfrm>
            <a:off x="0" y="0"/>
            <a:ext cx="12192000" cy="9144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E26AF6D2-44CF-4562-83C7-BE271702DF53}"/>
              </a:ext>
            </a:extLst>
          </p:cNvPr>
          <p:cNvSpPr>
            <a:spLocks noGrp="1"/>
          </p:cNvSpPr>
          <p:nvPr>
            <p:ph type="body" idx="1"/>
          </p:nvPr>
        </p:nvSpPr>
        <p:spPr>
          <a:xfrm>
            <a:off x="838200" y="1042827"/>
            <a:ext cx="10515600" cy="5134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79D6D29-3F41-43DC-AFB5-FE688BC3C35E}"/>
              </a:ext>
            </a:extLst>
          </p:cNvPr>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EC3AF-89DC-4FC1-989F-5205EA1D6EE1}" type="datetimeFigureOut">
              <a:rPr lang="en-US" smtClean="0"/>
              <a:t>12/10/2017</a:t>
            </a:fld>
            <a:endParaRPr lang="en-US"/>
          </a:p>
        </p:txBody>
      </p:sp>
      <p:sp>
        <p:nvSpPr>
          <p:cNvPr id="5" name="Footer Placeholder 4">
            <a:extLst>
              <a:ext uri="{FF2B5EF4-FFF2-40B4-BE49-F238E27FC236}">
                <a16:creationId xmlns:a16="http://schemas.microsoft.com/office/drawing/2014/main" xmlns="" id="{531F10DC-756D-4736-9725-3E1317133895}"/>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3FE1B544-FEDC-485B-A432-378366E0F5C3}"/>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D21B62-50A0-4B80-8E4C-B6F957046C2F}" type="slidenum">
              <a:rPr lang="en-US" smtClean="0"/>
              <a:t>‹#›</a:t>
            </a:fld>
            <a:endParaRPr lang="en-US"/>
          </a:p>
        </p:txBody>
      </p:sp>
    </p:spTree>
    <p:extLst>
      <p:ext uri="{BB962C8B-B14F-4D97-AF65-F5344CB8AC3E}">
        <p14:creationId xmlns:p14="http://schemas.microsoft.com/office/powerpoint/2010/main" val="316219179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Lst>
  <p:txStyles>
    <p:titleStyle>
      <a:lvl1pPr algn="l" defTabSz="914225" rtl="0" eaLnBrk="1" latinLnBrk="0" hangingPunct="1">
        <a:lnSpc>
          <a:spcPct val="90000"/>
        </a:lnSpc>
        <a:spcBef>
          <a:spcPct val="0"/>
        </a:spcBef>
        <a:buNone/>
        <a:defRPr sz="4000" kern="1200">
          <a:solidFill>
            <a:schemeClr val="tx1">
              <a:lumMod val="75000"/>
            </a:schemeClr>
          </a:solidFill>
          <a:latin typeface="+mj-lt"/>
          <a:ea typeface="+mj-ea"/>
          <a:cs typeface="+mj-cs"/>
        </a:defRPr>
      </a:lvl1pPr>
    </p:titleStyle>
    <p:bodyStyle>
      <a:lvl1pPr marL="228556" indent="-228556" algn="l" defTabSz="914225" rtl="0" eaLnBrk="1" latinLnBrk="0" hangingPunct="1">
        <a:lnSpc>
          <a:spcPct val="90000"/>
        </a:lnSpc>
        <a:spcBef>
          <a:spcPts val="1000"/>
        </a:spcBef>
        <a:buFont typeface="Arial" panose="020B0604020202020204" pitchFamily="34" charset="0"/>
        <a:buChar char="•"/>
        <a:defRPr sz="2800" kern="1200">
          <a:solidFill>
            <a:schemeClr val="tx1">
              <a:lumMod val="75000"/>
            </a:schemeClr>
          </a:solidFill>
          <a:latin typeface="+mn-lt"/>
          <a:ea typeface="+mn-ea"/>
          <a:cs typeface="+mn-cs"/>
        </a:defRPr>
      </a:lvl1pPr>
      <a:lvl2pPr marL="685668" indent="-228556" algn="l" defTabSz="914225" rtl="0" eaLnBrk="1" latinLnBrk="0" hangingPunct="1">
        <a:lnSpc>
          <a:spcPct val="90000"/>
        </a:lnSpc>
        <a:spcBef>
          <a:spcPts val="500"/>
        </a:spcBef>
        <a:buFont typeface="Arial" panose="020B0604020202020204" pitchFamily="34" charset="0"/>
        <a:buChar char="•"/>
        <a:defRPr sz="2400" kern="1200">
          <a:solidFill>
            <a:schemeClr val="tx1">
              <a:lumMod val="75000"/>
            </a:schemeClr>
          </a:solidFill>
          <a:latin typeface="+mn-lt"/>
          <a:ea typeface="+mn-ea"/>
          <a:cs typeface="+mn-cs"/>
        </a:defRPr>
      </a:lvl2pPr>
      <a:lvl3pPr marL="1142781" indent="-228556" algn="l" defTabSz="914225" rtl="0" eaLnBrk="1" latinLnBrk="0" hangingPunct="1">
        <a:lnSpc>
          <a:spcPct val="90000"/>
        </a:lnSpc>
        <a:spcBef>
          <a:spcPts val="500"/>
        </a:spcBef>
        <a:buFont typeface="Arial" panose="020B0604020202020204" pitchFamily="34" charset="0"/>
        <a:buChar char="•"/>
        <a:defRPr sz="2000" kern="1200">
          <a:solidFill>
            <a:schemeClr val="tx1">
              <a:lumMod val="75000"/>
            </a:schemeClr>
          </a:solidFill>
          <a:latin typeface="+mn-lt"/>
          <a:ea typeface="+mn-ea"/>
          <a:cs typeface="+mn-cs"/>
        </a:defRPr>
      </a:lvl3pPr>
      <a:lvl4pPr marL="1599893" indent="-228556" algn="l" defTabSz="914225" rtl="0" eaLnBrk="1" latinLnBrk="0" hangingPunct="1">
        <a:lnSpc>
          <a:spcPct val="90000"/>
        </a:lnSpc>
        <a:spcBef>
          <a:spcPts val="500"/>
        </a:spcBef>
        <a:buFont typeface="Arial" panose="020B0604020202020204" pitchFamily="34" charset="0"/>
        <a:buChar char="•"/>
        <a:defRPr sz="1800" kern="1200">
          <a:solidFill>
            <a:schemeClr val="tx1">
              <a:lumMod val="75000"/>
            </a:schemeClr>
          </a:solidFill>
          <a:latin typeface="+mn-lt"/>
          <a:ea typeface="+mn-ea"/>
          <a:cs typeface="+mn-cs"/>
        </a:defRPr>
      </a:lvl4pPr>
      <a:lvl5pPr marL="2057005" indent="-228556" algn="l" defTabSz="914225" rtl="0" eaLnBrk="1" latinLnBrk="0" hangingPunct="1">
        <a:lnSpc>
          <a:spcPct val="90000"/>
        </a:lnSpc>
        <a:spcBef>
          <a:spcPts val="500"/>
        </a:spcBef>
        <a:buFont typeface="Arial" panose="020B0604020202020204" pitchFamily="34" charset="0"/>
        <a:buChar char="•"/>
        <a:defRPr sz="1800" kern="1200">
          <a:solidFill>
            <a:schemeClr val="tx1">
              <a:lumMod val="75000"/>
            </a:schemeClr>
          </a:solidFill>
          <a:latin typeface="+mn-lt"/>
          <a:ea typeface="+mn-ea"/>
          <a:cs typeface="+mn-cs"/>
        </a:defRPr>
      </a:lvl5pPr>
      <a:lvl6pPr marL="2514118"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30"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41"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5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36"/>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2989978754"/>
      </p:ext>
    </p:extLst>
  </p:cSld>
  <p:clrMap bg1="dk1" tx1="lt1" bg2="dk2" tx2="lt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 id="2147483743" r:id="rId15"/>
    <p:sldLayoutId id="2147483744" r:id="rId16"/>
    <p:sldLayoutId id="2147483745" r:id="rId17"/>
    <p:sldLayoutId id="2147483746" r:id="rId18"/>
    <p:sldLayoutId id="2147483747" r:id="rId19"/>
    <p:sldLayoutId id="2147483748" r:id="rId20"/>
    <p:sldLayoutId id="2147483749" r:id="rId21"/>
    <p:sldLayoutId id="2147483750" r:id="rId22"/>
    <p:sldLayoutId id="2147483751" r:id="rId23"/>
    <p:sldLayoutId id="2147483752" r:id="rId24"/>
    <p:sldLayoutId id="2147483753" r:id="rId25"/>
    <p:sldLayoutId id="2147483754" r:id="rId26"/>
    <p:sldLayoutId id="2147483755" r:id="rId27"/>
    <p:sldLayoutId id="2147483756" r:id="rId28"/>
    <p:sldLayoutId id="2147483757" r:id="rId29"/>
    <p:sldLayoutId id="2147483758" r:id="rId30"/>
    <p:sldLayoutId id="2147483759" r:id="rId31"/>
    <p:sldLayoutId id="2147483760" r:id="rId32"/>
    <p:sldLayoutId id="2147483761" r:id="rId33"/>
    <p:sldLayoutId id="2147483762" r:id="rId3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934846606"/>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 id="2147483781" r:id="rId18"/>
    <p:sldLayoutId id="2147483782" r:id="rId19"/>
    <p:sldLayoutId id="2147483783" r:id="rId20"/>
    <p:sldLayoutId id="2147483784" r:id="rId21"/>
    <p:sldLayoutId id="2147483785"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033806753"/>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 id="2147483805" r:id="rId19"/>
    <p:sldLayoutId id="2147483806" r:id="rId20"/>
    <p:sldLayoutId id="2147483807"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101.xml"/><Relationship Id="rId5" Type="http://schemas.openxmlformats.org/officeDocument/2006/relationships/chart" Target="../charts/chart4.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1.xml"/></Relationships>
</file>

<file path=ppt/slides/_rels/slide13.xml.rels><?xml version="1.0" encoding="UTF-8" standalone="yes"?>
<Relationships xmlns="http://schemas.openxmlformats.org/package/2006/relationships"><Relationship Id="rId8" Type="http://schemas.openxmlformats.org/officeDocument/2006/relationships/image" Target="../media/image34.svg"/><Relationship Id="rId13"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1.png"/><Relationship Id="rId12" Type="http://schemas.openxmlformats.org/officeDocument/2006/relationships/image" Target="../media/image38.svg"/><Relationship Id="rId2" Type="http://schemas.openxmlformats.org/officeDocument/2006/relationships/notesSlide" Target="../notesSlides/notesSlide13.xml"/><Relationship Id="rId1" Type="http://schemas.openxmlformats.org/officeDocument/2006/relationships/slideLayout" Target="../slideLayouts/slideLayout123.xml"/><Relationship Id="rId6" Type="http://schemas.openxmlformats.org/officeDocument/2006/relationships/image" Target="../media/image32.svg"/><Relationship Id="rId11" Type="http://schemas.openxmlformats.org/officeDocument/2006/relationships/image" Target="../media/image33.png"/><Relationship Id="rId5" Type="http://schemas.openxmlformats.org/officeDocument/2006/relationships/image" Target="../media/image30.png"/><Relationship Id="rId10" Type="http://schemas.openxmlformats.org/officeDocument/2006/relationships/image" Target="../media/image36.svg"/><Relationship Id="rId4" Type="http://schemas.openxmlformats.org/officeDocument/2006/relationships/image" Target="../media/image30.svg"/><Relationship Id="rId9" Type="http://schemas.openxmlformats.org/officeDocument/2006/relationships/image" Target="../media/image32.png"/><Relationship Id="rId14" Type="http://schemas.openxmlformats.org/officeDocument/2006/relationships/image" Target="../media/image40.svg"/></Relationships>
</file>

<file path=ppt/slides/_rels/slide14.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5.png"/><Relationship Id="rId7"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101.xml"/><Relationship Id="rId6" Type="http://schemas.openxmlformats.org/officeDocument/2006/relationships/image" Target="../media/image40.svg"/><Relationship Id="rId5" Type="http://schemas.openxmlformats.org/officeDocument/2006/relationships/image" Target="../media/image34.png"/><Relationship Id="rId4" Type="http://schemas.openxmlformats.org/officeDocument/2006/relationships/image" Target="../media/image42.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3.xml"/></Relationships>
</file>

<file path=ppt/slides/_rels/slide16.xml.rels><?xml version="1.0" encoding="UTF-8" standalone="yes"?>
<Relationships xmlns="http://schemas.openxmlformats.org/package/2006/relationships"><Relationship Id="rId3" Type="http://schemas.openxmlformats.org/officeDocument/2006/relationships/hyperlink" Target="https://support.office.com/en-us/article/Create-more-accessible-slides-794fc5da-f686-464d-8c29-1c6ab8515465?ui=en-US&amp;rs=en-US&amp;ad=US" TargetMode="External"/><Relationship Id="rId7" Type="http://schemas.openxmlformats.org/officeDocument/2006/relationships/hyperlink" Target="https://doc.co/izcTHk" TargetMode="External"/><Relationship Id="rId2" Type="http://schemas.openxmlformats.org/officeDocument/2006/relationships/notesSlide" Target="../notesSlides/notesSlide16.xml"/><Relationship Id="rId1" Type="http://schemas.openxmlformats.org/officeDocument/2006/relationships/slideLayout" Target="../slideLayouts/slideLayout104.xml"/><Relationship Id="rId6" Type="http://schemas.openxmlformats.org/officeDocument/2006/relationships/hyperlink" Target="https://support.office.com/en-us/article/Improve-email-accessibility-ebf3730a-18f8-4b57-81d1-730086231775?ui=en-US&amp;rs=en-US&amp;ad=US" TargetMode="External"/><Relationship Id="rId5" Type="http://schemas.openxmlformats.org/officeDocument/2006/relationships/hyperlink" Target="https://support.office.com/en-us/article/Start-with-an-accessible-Excel-template-918db751-1585-41c5-9ddf-5d7a0915afaf?ui=en-US&amp;rs=en-US&amp;ad=US" TargetMode="External"/><Relationship Id="rId4" Type="http://schemas.openxmlformats.org/officeDocument/2006/relationships/hyperlink" Target="https://support.office.com/en-us/article/Learn-to-create-more-accessible-Word-documents-0b2ca649-69a5-4d3b-9ff5-a56e6611d194?ui=en-US&amp;rs=en-US&amp;ad=US"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3.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5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6.xml"/></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png"/><Relationship Id="rId7"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png"/><Relationship Id="rId4" Type="http://schemas.openxmlformats.org/officeDocument/2006/relationships/image" Target="cid:image001.png@01D36C16.340D6610" TargetMode="External"/><Relationship Id="rId9" Type="http://schemas.openxmlformats.org/officeDocument/2006/relationships/image" Target="../media/image26.jpg"/></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128" y="728264"/>
            <a:ext cx="10382697" cy="1792836"/>
          </a:xfrm>
        </p:spPr>
        <p:txBody>
          <a:bodyPr/>
          <a:lstStyle/>
          <a:p>
            <a:r>
              <a:rPr lang="en-US" dirty="0"/>
              <a:t>Inclusive Documents</a:t>
            </a:r>
            <a:br>
              <a:rPr lang="en-US" dirty="0"/>
            </a:br>
            <a:r>
              <a:rPr lang="en-US" dirty="0"/>
              <a:t>Authoring of accessible content</a:t>
            </a:r>
          </a:p>
        </p:txBody>
      </p:sp>
      <p:sp>
        <p:nvSpPr>
          <p:cNvPr id="3" name="Text Placeholder 2"/>
          <p:cNvSpPr>
            <a:spLocks noGrp="1"/>
          </p:cNvSpPr>
          <p:nvPr>
            <p:ph type="body" sz="quarter" idx="12"/>
          </p:nvPr>
        </p:nvSpPr>
        <p:spPr>
          <a:xfrm>
            <a:off x="270128" y="2607278"/>
            <a:ext cx="9623142" cy="2626040"/>
          </a:xfrm>
        </p:spPr>
        <p:txBody>
          <a:bodyPr/>
          <a:lstStyle/>
          <a:p>
            <a:r>
              <a:rPr lang="en-US"/>
              <a:t>December 5, 2017</a:t>
            </a:r>
          </a:p>
          <a:p>
            <a:endParaRPr lang="en-US" sz="2451" b="1"/>
          </a:p>
          <a:p>
            <a:r>
              <a:rPr lang="en-US" sz="2451" b="1"/>
              <a:t>Peter Frem</a:t>
            </a:r>
          </a:p>
          <a:p>
            <a:r>
              <a:rPr lang="en-US" sz="2451" b="1"/>
              <a:t>Senior Program Manager</a:t>
            </a:r>
          </a:p>
          <a:p>
            <a:r>
              <a:rPr lang="en-US" sz="2451" b="1"/>
              <a:t>Microsoft Office</a:t>
            </a:r>
          </a:p>
          <a:p>
            <a:endParaRPr lang="en-US" sz="2451" b="1"/>
          </a:p>
        </p:txBody>
      </p:sp>
    </p:spTree>
    <p:extLst>
      <p:ext uri="{BB962C8B-B14F-4D97-AF65-F5344CB8AC3E}">
        <p14:creationId xmlns:p14="http://schemas.microsoft.com/office/powerpoint/2010/main" val="1780242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142DC2E-0142-4B4E-92FB-6BC381DD11F3}"/>
              </a:ext>
            </a:extLst>
          </p:cNvPr>
          <p:cNvSpPr>
            <a:spLocks noGrp="1"/>
          </p:cNvSpPr>
          <p:nvPr>
            <p:ph type="title"/>
          </p:nvPr>
        </p:nvSpPr>
        <p:spPr>
          <a:xfrm>
            <a:off x="0" y="487"/>
            <a:ext cx="12192000" cy="537855"/>
          </a:xfrm>
        </p:spPr>
        <p:txBody>
          <a:bodyPr/>
          <a:lstStyle/>
          <a:p>
            <a:r>
              <a:rPr lang="en-US" sz="3137">
                <a:latin typeface="Segoe UI Semibold" panose="020B0702040204020203" pitchFamily="34" charset="0"/>
                <a:cs typeface="Segoe UI Semibold" panose="020B0702040204020203" pitchFamily="34" charset="0"/>
              </a:rPr>
              <a:t>Impact of Acc Checker Updates in 2017</a:t>
            </a:r>
          </a:p>
        </p:txBody>
      </p:sp>
      <p:graphicFrame>
        <p:nvGraphicFramePr>
          <p:cNvPr id="6" name="Chart 5">
            <a:extLst>
              <a:ext uri="{FF2B5EF4-FFF2-40B4-BE49-F238E27FC236}">
                <a16:creationId xmlns:a16="http://schemas.microsoft.com/office/drawing/2014/main" xmlns="" id="{E8A4E2C1-AB19-438E-9EB0-91F88EF2801D}"/>
              </a:ext>
            </a:extLst>
          </p:cNvPr>
          <p:cNvGraphicFramePr/>
          <p:nvPr>
            <p:extLst/>
          </p:nvPr>
        </p:nvGraphicFramePr>
        <p:xfrm>
          <a:off x="288047" y="624006"/>
          <a:ext cx="5378549" cy="31374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xmlns="" id="{BA04FFA0-9798-4F4B-9F2A-9EB005E88BEE}"/>
              </a:ext>
            </a:extLst>
          </p:cNvPr>
          <p:cNvGraphicFramePr/>
          <p:nvPr>
            <p:extLst/>
          </p:nvPr>
        </p:nvGraphicFramePr>
        <p:xfrm>
          <a:off x="6525405" y="624007"/>
          <a:ext cx="5378549" cy="617300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a:extLst>
              <a:ext uri="{FF2B5EF4-FFF2-40B4-BE49-F238E27FC236}">
                <a16:creationId xmlns:a16="http://schemas.microsoft.com/office/drawing/2014/main" xmlns="" id="{B6CE0FFA-7F96-4261-8559-3E0DD1F8A492}"/>
              </a:ext>
            </a:extLst>
          </p:cNvPr>
          <p:cNvGraphicFramePr/>
          <p:nvPr>
            <p:extLst/>
          </p:nvPr>
        </p:nvGraphicFramePr>
        <p:xfrm>
          <a:off x="288047" y="3749171"/>
          <a:ext cx="5378549" cy="30478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3349007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F4317FF6-7CE1-4D98-9C5F-49427D8C4F0D}"/>
              </a:ext>
            </a:extLst>
          </p:cNvPr>
          <p:cNvSpPr>
            <a:spLocks noGrp="1"/>
          </p:cNvSpPr>
          <p:nvPr>
            <p:ph type="body" sz="quarter" idx="10"/>
          </p:nvPr>
        </p:nvSpPr>
        <p:spPr>
          <a:xfrm>
            <a:off x="269239" y="1189495"/>
            <a:ext cx="11653523" cy="2051739"/>
          </a:xfrm>
        </p:spPr>
        <p:txBody>
          <a:bodyPr/>
          <a:lstStyle/>
          <a:p>
            <a:r>
              <a:rPr lang="en-US"/>
              <a:t>&lt;docs created without issues&gt;</a:t>
            </a:r>
          </a:p>
          <a:p>
            <a:r>
              <a:rPr lang="en-US"/>
              <a:t>Types of issues found</a:t>
            </a:r>
          </a:p>
          <a:p>
            <a:r>
              <a:rPr lang="en-US"/>
              <a:t>Fix-rate</a:t>
            </a:r>
          </a:p>
        </p:txBody>
      </p:sp>
      <p:sp>
        <p:nvSpPr>
          <p:cNvPr id="4" name="Title 3">
            <a:extLst>
              <a:ext uri="{FF2B5EF4-FFF2-40B4-BE49-F238E27FC236}">
                <a16:creationId xmlns:a16="http://schemas.microsoft.com/office/drawing/2014/main" xmlns="" id="{1142DC2E-0142-4B4E-92FB-6BC381DD11F3}"/>
              </a:ext>
            </a:extLst>
          </p:cNvPr>
          <p:cNvSpPr>
            <a:spLocks noGrp="1"/>
          </p:cNvSpPr>
          <p:nvPr>
            <p:ph type="title"/>
          </p:nvPr>
        </p:nvSpPr>
        <p:spPr>
          <a:xfrm>
            <a:off x="0" y="488"/>
            <a:ext cx="12192000" cy="899537"/>
          </a:xfrm>
        </p:spPr>
        <p:txBody>
          <a:bodyPr/>
          <a:lstStyle/>
          <a:p>
            <a:r>
              <a:rPr lang="en-US" sz="3921">
                <a:highlight>
                  <a:srgbClr val="FFFF00"/>
                </a:highlight>
                <a:latin typeface="Segoe UI Semibold" panose="020B0702040204020203" pitchFamily="34" charset="0"/>
                <a:cs typeface="Segoe UI Semibold" panose="020B0702040204020203" pitchFamily="34" charset="0"/>
              </a:rPr>
              <a:t>Telemetry – a Closer Look</a:t>
            </a:r>
          </a:p>
        </p:txBody>
      </p:sp>
    </p:spTree>
    <p:extLst>
      <p:ext uri="{BB962C8B-B14F-4D97-AF65-F5344CB8AC3E}">
        <p14:creationId xmlns:p14="http://schemas.microsoft.com/office/powerpoint/2010/main" val="238565677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142DC2E-0142-4B4E-92FB-6BC381DD11F3}"/>
              </a:ext>
            </a:extLst>
          </p:cNvPr>
          <p:cNvSpPr>
            <a:spLocks noGrp="1"/>
          </p:cNvSpPr>
          <p:nvPr>
            <p:ph type="title"/>
          </p:nvPr>
        </p:nvSpPr>
        <p:spPr>
          <a:xfrm>
            <a:off x="0" y="488"/>
            <a:ext cx="12192000" cy="899537"/>
          </a:xfrm>
        </p:spPr>
        <p:txBody>
          <a:bodyPr/>
          <a:lstStyle/>
          <a:p>
            <a:r>
              <a:rPr lang="en-US" sz="3529">
                <a:latin typeface="Segoe UI Semibold" panose="020B0702040204020203" pitchFamily="34" charset="0"/>
                <a:cs typeface="Segoe UI Semibold" panose="020B0702040204020203" pitchFamily="34" charset="0"/>
              </a:rPr>
              <a:t>Outcome-Focused &amp; Data-Driven Evolution of Our Strategy</a:t>
            </a:r>
          </a:p>
        </p:txBody>
      </p:sp>
      <p:graphicFrame>
        <p:nvGraphicFramePr>
          <p:cNvPr id="2" name="Table 1">
            <a:extLst>
              <a:ext uri="{FF2B5EF4-FFF2-40B4-BE49-F238E27FC236}">
                <a16:creationId xmlns:a16="http://schemas.microsoft.com/office/drawing/2014/main" xmlns="" id="{3F92F756-AD09-4344-A36F-8CAE8B86A2B0}"/>
              </a:ext>
            </a:extLst>
          </p:cNvPr>
          <p:cNvGraphicFramePr>
            <a:graphicFrameLocks noGrp="1"/>
          </p:cNvGraphicFramePr>
          <p:nvPr>
            <p:extLst/>
          </p:nvPr>
        </p:nvGraphicFramePr>
        <p:xfrm>
          <a:off x="269238" y="1176029"/>
          <a:ext cx="11653524" cy="4930336"/>
        </p:xfrm>
        <a:graphic>
          <a:graphicData uri="http://schemas.openxmlformats.org/drawingml/2006/table">
            <a:tbl>
              <a:tblPr firstRow="1" firstCol="1" bandRow="1">
                <a:tableStyleId>{F5AB1C69-6EDB-4FF4-983F-18BD219EF322}</a:tableStyleId>
              </a:tblPr>
              <a:tblGrid>
                <a:gridCol w="1137878">
                  <a:extLst>
                    <a:ext uri="{9D8B030D-6E8A-4147-A177-3AD203B41FA5}">
                      <a16:colId xmlns:a16="http://schemas.microsoft.com/office/drawing/2014/main" xmlns="" val="771708142"/>
                    </a:ext>
                  </a:extLst>
                </a:gridCol>
                <a:gridCol w="3505215">
                  <a:extLst>
                    <a:ext uri="{9D8B030D-6E8A-4147-A177-3AD203B41FA5}">
                      <a16:colId xmlns:a16="http://schemas.microsoft.com/office/drawing/2014/main" xmlns="" val="4210088474"/>
                    </a:ext>
                  </a:extLst>
                </a:gridCol>
                <a:gridCol w="3505215">
                  <a:extLst>
                    <a:ext uri="{9D8B030D-6E8A-4147-A177-3AD203B41FA5}">
                      <a16:colId xmlns:a16="http://schemas.microsoft.com/office/drawing/2014/main" xmlns="" val="1676122955"/>
                    </a:ext>
                  </a:extLst>
                </a:gridCol>
                <a:gridCol w="3505215">
                  <a:extLst>
                    <a:ext uri="{9D8B030D-6E8A-4147-A177-3AD203B41FA5}">
                      <a16:colId xmlns:a16="http://schemas.microsoft.com/office/drawing/2014/main" xmlns="" val="776228299"/>
                    </a:ext>
                  </a:extLst>
                </a:gridCol>
              </a:tblGrid>
              <a:tr h="448212">
                <a:tc>
                  <a:txBody>
                    <a:bodyPr/>
                    <a:lstStyle/>
                    <a:p>
                      <a:endParaRPr lang="en-US" sz="1600"/>
                    </a:p>
                  </a:txBody>
                  <a:tcPr marL="89642" marR="89642" marT="44821" marB="44821"/>
                </a:tc>
                <a:tc>
                  <a:txBody>
                    <a:bodyPr/>
                    <a:lstStyle/>
                    <a:p>
                      <a:pPr algn="ctr"/>
                      <a:r>
                        <a:rPr lang="en-US" sz="1600"/>
                        <a:t>Authors &amp; Collaborators</a:t>
                      </a:r>
                    </a:p>
                  </a:txBody>
                  <a:tcPr marL="89642" marR="89642" marT="44821" marB="44821" anchor="ctr"/>
                </a:tc>
                <a:tc>
                  <a:txBody>
                    <a:bodyPr/>
                    <a:lstStyle/>
                    <a:p>
                      <a:pPr algn="ctr"/>
                      <a:r>
                        <a:rPr lang="en-US" sz="1600"/>
                        <a:t>People with Disabilities</a:t>
                      </a:r>
                    </a:p>
                  </a:txBody>
                  <a:tcPr marL="89642" marR="89642" marT="44821" marB="44821" anchor="ctr"/>
                </a:tc>
                <a:tc>
                  <a:txBody>
                    <a:bodyPr/>
                    <a:lstStyle/>
                    <a:p>
                      <a:pPr algn="ctr"/>
                      <a:r>
                        <a:rPr lang="en-US" sz="1600"/>
                        <a:t>Organizations</a:t>
                      </a:r>
                    </a:p>
                  </a:txBody>
                  <a:tcPr marL="89642" marR="89642" marT="44821" marB="44821" anchor="ctr"/>
                </a:tc>
                <a:extLst>
                  <a:ext uri="{0D108BD9-81ED-4DB2-BD59-A6C34878D82A}">
                    <a16:rowId xmlns:a16="http://schemas.microsoft.com/office/drawing/2014/main" xmlns="" val="1192970641"/>
                  </a:ext>
                </a:extLst>
              </a:tr>
              <a:tr h="2241062">
                <a:tc>
                  <a:txBody>
                    <a:bodyPr/>
                    <a:lstStyle/>
                    <a:p>
                      <a:pPr algn="ctr"/>
                      <a:r>
                        <a:rPr lang="en-US" sz="1600"/>
                        <a:t>Outcomes</a:t>
                      </a:r>
                    </a:p>
                  </a:txBody>
                  <a:tcPr marL="89642" marR="89642" marT="44821" marB="44821" anchor="ctr"/>
                </a:tc>
                <a:tc>
                  <a:txBody>
                    <a:bodyPr/>
                    <a:lstStyle/>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Less effort &amp; expertise </a:t>
                      </a:r>
                      <a:r>
                        <a:rPr kumimoji="0" lang="en-US" sz="1600" b="0" i="0" u="none" strike="noStrike" kern="1200" cap="none" spc="0" normalizeH="0" baseline="0" noProof="0">
                          <a:ln>
                            <a:noFill/>
                          </a:ln>
                          <a:solidFill>
                            <a:schemeClr val="tx1"/>
                          </a:solidFill>
                          <a:effectLst/>
                          <a:uLnTx/>
                          <a:uFillTx/>
                          <a:latin typeface="Segoe UI Light" panose="020B0502040204020203" pitchFamily="34" charset="0"/>
                          <a:ea typeface="+mn-ea"/>
                          <a:cs typeface="Segoe UI Light" panose="020B0502040204020203" pitchFamily="34" charset="0"/>
                        </a:rPr>
                        <a:t>to make doc accessible</a:t>
                      </a:r>
                    </a:p>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Contribute to the success of others</a:t>
                      </a:r>
                    </a:p>
                  </a:txBody>
                  <a:tcPr marL="89642" marR="89642" marT="44821" marB="44821" anchor="ctr"/>
                </a:tc>
                <a:tc>
                  <a:txBody>
                    <a:bodyPr/>
                    <a:lstStyle/>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More productive </a:t>
                      </a:r>
                      <a:r>
                        <a:rPr kumimoji="0" lang="en-US" sz="1600" b="0" i="0" u="none" strike="noStrike" kern="1200" cap="none" spc="0" normalizeH="0" baseline="0" noProof="0">
                          <a:ln>
                            <a:noFill/>
                          </a:ln>
                          <a:solidFill>
                            <a:schemeClr val="tx1"/>
                          </a:solidFill>
                          <a:effectLst/>
                          <a:uLnTx/>
                          <a:uFillTx/>
                          <a:latin typeface="Segoe UI Light" panose="020B0502040204020203" pitchFamily="34" charset="0"/>
                          <a:ea typeface="+mn-ea"/>
                          <a:cs typeface="Segoe UI Light" panose="020B0502040204020203" pitchFamily="34" charset="0"/>
                        </a:rPr>
                        <a:t>and independent</a:t>
                      </a:r>
                    </a:p>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Higher retention </a:t>
                      </a:r>
                      <a:r>
                        <a:rPr kumimoji="0" lang="en-US" sz="1600" b="0" i="0" u="none" strike="noStrike" kern="1200" cap="none" spc="0" normalizeH="0" baseline="0" noProof="0">
                          <a:ln>
                            <a:noFill/>
                          </a:ln>
                          <a:solidFill>
                            <a:schemeClr val="tx1"/>
                          </a:solidFill>
                          <a:effectLst/>
                          <a:uLnTx/>
                          <a:uFillTx/>
                          <a:latin typeface="Segoe UI Light" panose="020B0502040204020203" pitchFamily="34" charset="0"/>
                          <a:ea typeface="+mn-ea"/>
                          <a:cs typeface="Segoe UI Light" panose="020B0502040204020203" pitchFamily="34" charset="0"/>
                        </a:rPr>
                        <a:t>of older workforce &amp; PWDs</a:t>
                      </a:r>
                    </a:p>
                  </a:txBody>
                  <a:tcPr marL="89642" marR="89642" marT="44821" marB="44821" anchor="ctr"/>
                </a:tc>
                <a:tc>
                  <a:txBody>
                    <a:bodyPr/>
                    <a:lstStyle/>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Lower legal risk &amp; cost </a:t>
                      </a:r>
                      <a:r>
                        <a:rPr kumimoji="0" lang="en-US" sz="1600" b="0" i="0" u="none" strike="noStrike" kern="1200" cap="none" spc="0" normalizeH="0" baseline="0" noProof="0">
                          <a:ln>
                            <a:noFill/>
                          </a:ln>
                          <a:solidFill>
                            <a:schemeClr val="tx1"/>
                          </a:solidFill>
                          <a:effectLst/>
                          <a:uLnTx/>
                          <a:uFillTx/>
                          <a:latin typeface="Segoe UI Light" panose="020B0502040204020203" pitchFamily="34" charset="0"/>
                          <a:ea typeface="+mn-ea"/>
                          <a:cs typeface="Segoe UI Light" panose="020B0502040204020203" pitchFamily="34" charset="0"/>
                        </a:rPr>
                        <a:t>of accessibility programs</a:t>
                      </a:r>
                    </a:p>
                    <a:p>
                      <a:pPr marL="231775" marR="0" lvl="0" indent="-231775" algn="l" defTabSz="914400" rtl="0" eaLnBrk="1" fontAlgn="auto" latinLnBrk="0" hangingPunct="1">
                        <a:lnSpc>
                          <a:spcPct val="100000"/>
                        </a:lnSpc>
                        <a:spcBef>
                          <a:spcPts val="0"/>
                        </a:spcBef>
                        <a:spcAft>
                          <a:spcPts val="500"/>
                        </a:spcAft>
                        <a:buClrTx/>
                        <a:buSzTx/>
                        <a:buFont typeface="Segoe UI Emoji" panose="020B0502040204020203" pitchFamily="34" charset="0"/>
                        <a:buChar char="✔"/>
                        <a:tabLst/>
                        <a:defRPr/>
                      </a:pPr>
                      <a:r>
                        <a:rPr kumimoji="0" lang="en-US" sz="16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Inclusive work environment</a:t>
                      </a:r>
                    </a:p>
                    <a:p>
                      <a:pPr marL="231775" lvl="0" indent="-231775">
                        <a:spcAft>
                          <a:spcPts val="500"/>
                        </a:spcAft>
                        <a:buFont typeface="Segoe UI Emoji" panose="020B0502040204020203" pitchFamily="34" charset="0"/>
                        <a:buChar char="✔"/>
                        <a:defRPr/>
                      </a:pPr>
                      <a:r>
                        <a:rPr lang="en-US" sz="1600">
                          <a:solidFill>
                            <a:schemeClr val="tx1"/>
                          </a:solidFill>
                          <a:latin typeface="Segoe UI Semibold" panose="020B0702040204020203" pitchFamily="34" charset="0"/>
                          <a:cs typeface="Segoe UI Semibold" panose="020B0702040204020203" pitchFamily="34" charset="0"/>
                        </a:rPr>
                        <a:t>Partners leverage Office </a:t>
                      </a:r>
                      <a:r>
                        <a:rPr lang="en-US" sz="1600">
                          <a:solidFill>
                            <a:schemeClr val="tx1"/>
                          </a:solidFill>
                          <a:latin typeface="Segoe UI Light" panose="020B0502040204020203" pitchFamily="34" charset="0"/>
                          <a:cs typeface="Segoe UI Light" panose="020B0502040204020203" pitchFamily="34" charset="0"/>
                        </a:rPr>
                        <a:t>to augment and differentiate their services</a:t>
                      </a:r>
                    </a:p>
                  </a:txBody>
                  <a:tcPr marL="89642" marR="89642" marT="44821" marB="44821" anchor="ctr"/>
                </a:tc>
                <a:extLst>
                  <a:ext uri="{0D108BD9-81ED-4DB2-BD59-A6C34878D82A}">
                    <a16:rowId xmlns:a16="http://schemas.microsoft.com/office/drawing/2014/main" xmlns="" val="3860159325"/>
                  </a:ext>
                </a:extLst>
              </a:tr>
              <a:tr h="2241062">
                <a:tc>
                  <a:txBody>
                    <a:bodyPr/>
                    <a:lstStyle/>
                    <a:p>
                      <a:pPr algn="ctr"/>
                      <a:r>
                        <a:rPr lang="en-US" sz="1600"/>
                        <a:t>KPIs</a:t>
                      </a:r>
                    </a:p>
                  </a:txBody>
                  <a:tcPr marL="89642" marR="89642" marT="44821" marB="44821" anchor="ctr"/>
                </a:tc>
                <a:tc>
                  <a:txBody>
                    <a:bodyPr/>
                    <a:lstStyle/>
                    <a:p>
                      <a:pPr marL="342900" indent="-342900">
                        <a:buFont typeface="+mj-lt"/>
                        <a:buAutoNum type="arabicPeriod"/>
                      </a:pPr>
                      <a:r>
                        <a:rPr lang="en-US" sz="1600"/>
                        <a:t>% </a:t>
                      </a:r>
                      <a:r>
                        <a:rPr lang="en-US" sz="1600" b="1"/>
                        <a:t>Created</a:t>
                      </a:r>
                      <a:r>
                        <a:rPr lang="en-US" sz="1600"/>
                        <a:t> or edited without accessibility errors</a:t>
                      </a:r>
                    </a:p>
                    <a:p>
                      <a:pPr marL="342900" indent="-342900">
                        <a:buFont typeface="+mj-lt"/>
                        <a:buAutoNum type="arabicPeriod"/>
                      </a:pPr>
                      <a:r>
                        <a:rPr lang="en-US" sz="1600"/>
                        <a:t>% </a:t>
                      </a:r>
                      <a:r>
                        <a:rPr lang="en-US" sz="1600" b="1"/>
                        <a:t>Shared</a:t>
                      </a:r>
                      <a:r>
                        <a:rPr lang="en-US" sz="1600"/>
                        <a:t> without accessibility errors</a:t>
                      </a:r>
                    </a:p>
                  </a:txBody>
                  <a:tcPr marL="89642" marR="89642" marT="44821" marB="44821" anchor="ctr"/>
                </a:tc>
                <a:tc>
                  <a:txBody>
                    <a:bodyPr/>
                    <a:lstStyle/>
                    <a:p>
                      <a:pPr marL="342900" indent="-342900">
                        <a:buFont typeface="+mj-lt"/>
                        <a:buAutoNum type="arabicPeriod"/>
                      </a:pPr>
                      <a:r>
                        <a:rPr lang="en-US" sz="1600"/>
                        <a:t>% </a:t>
                      </a:r>
                      <a:r>
                        <a:rPr lang="en-US" sz="1600" b="1"/>
                        <a:t>Opened by PWDs</a:t>
                      </a:r>
                      <a:r>
                        <a:rPr lang="en-US" sz="1600"/>
                        <a:t/>
                      </a:r>
                      <a:br>
                        <a:rPr lang="en-US" sz="1600"/>
                      </a:br>
                      <a:r>
                        <a:rPr lang="en-US" sz="1600"/>
                        <a:t>without accessibility errors</a:t>
                      </a:r>
                    </a:p>
                    <a:p>
                      <a:pPr marL="342900" indent="-342900">
                        <a:buFont typeface="+mj-lt"/>
                        <a:buAutoNum type="arabicPeriod"/>
                      </a:pPr>
                      <a:r>
                        <a:rPr lang="en-US" sz="1600" b="1"/>
                        <a:t>NPS for PWDs </a:t>
                      </a:r>
                      <a:r>
                        <a:rPr lang="en-US" sz="1600"/>
                        <a:t>consuming accessible documents</a:t>
                      </a:r>
                    </a:p>
                  </a:txBody>
                  <a:tcPr marL="89642" marR="89642" marT="44821" marB="44821" anchor="ctr"/>
                </a:tc>
                <a:tc>
                  <a:txBody>
                    <a:bodyPr/>
                    <a:lstStyle/>
                    <a:p>
                      <a:pPr marL="342900" indent="-342900">
                        <a:buFont typeface="+mj-lt"/>
                        <a:buAutoNum type="arabicPeriod"/>
                      </a:pPr>
                      <a:r>
                        <a:rPr lang="en-US" sz="1600"/>
                        <a:t>% of Section </a:t>
                      </a:r>
                      <a:r>
                        <a:rPr lang="en-US" sz="1600" b="1"/>
                        <a:t>508 “sacred” documents</a:t>
                      </a:r>
                      <a:r>
                        <a:rPr lang="en-US" sz="1600"/>
                        <a:t> without accessibility errors</a:t>
                      </a:r>
                    </a:p>
                    <a:p>
                      <a:pPr marL="342900" indent="-342900">
                        <a:buFont typeface="+mj-lt"/>
                        <a:buAutoNum type="arabicPeriod"/>
                      </a:pPr>
                      <a:r>
                        <a:rPr lang="en-US" sz="1600" b="1"/>
                        <a:t>Direct Feedback </a:t>
                      </a:r>
                      <a:r>
                        <a:rPr lang="en-US" sz="1600"/>
                        <a:t>from customers success stories, turned into case studies</a:t>
                      </a:r>
                    </a:p>
                  </a:txBody>
                  <a:tcPr marL="89642" marR="89642" marT="44821" marB="44821" anchor="ctr"/>
                </a:tc>
                <a:extLst>
                  <a:ext uri="{0D108BD9-81ED-4DB2-BD59-A6C34878D82A}">
                    <a16:rowId xmlns:a16="http://schemas.microsoft.com/office/drawing/2014/main" xmlns="" val="37349109"/>
                  </a:ext>
                </a:extLst>
              </a:tr>
            </a:tbl>
          </a:graphicData>
        </a:graphic>
      </p:graphicFrame>
    </p:spTree>
    <p:extLst>
      <p:ext uri="{BB962C8B-B14F-4D97-AF65-F5344CB8AC3E}">
        <p14:creationId xmlns:p14="http://schemas.microsoft.com/office/powerpoint/2010/main" val="203883999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5EE821CA-8B55-415D-982E-D1615FC3466A}"/>
              </a:ext>
            </a:extLst>
          </p:cNvPr>
          <p:cNvSpPr>
            <a:spLocks noGrp="1"/>
          </p:cNvSpPr>
          <p:nvPr>
            <p:ph type="title"/>
          </p:nvPr>
        </p:nvSpPr>
        <p:spPr/>
        <p:txBody>
          <a:bodyPr/>
          <a:lstStyle/>
          <a:p>
            <a:r>
              <a:rPr lang="en-US">
                <a:highlight>
                  <a:srgbClr val="FFFF00"/>
                </a:highlight>
              </a:rPr>
              <a:t>Where we’re headed next</a:t>
            </a:r>
          </a:p>
        </p:txBody>
      </p:sp>
      <p:sp>
        <p:nvSpPr>
          <p:cNvPr id="2" name="TextBox 1">
            <a:extLst>
              <a:ext uri="{FF2B5EF4-FFF2-40B4-BE49-F238E27FC236}">
                <a16:creationId xmlns:a16="http://schemas.microsoft.com/office/drawing/2014/main" xmlns="" id="{93E6EBAD-F2EC-4A1C-A386-A556A323F285}"/>
              </a:ext>
            </a:extLst>
          </p:cNvPr>
          <p:cNvSpPr txBox="1"/>
          <p:nvPr/>
        </p:nvSpPr>
        <p:spPr>
          <a:xfrm>
            <a:off x="396455" y="3651073"/>
            <a:ext cx="1868909" cy="941386"/>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568">
                <a:gradFill>
                  <a:gsLst>
                    <a:gs pos="2917">
                      <a:srgbClr val="505050"/>
                    </a:gs>
                    <a:gs pos="30000">
                      <a:srgbClr val="505050"/>
                    </a:gs>
                  </a:gsLst>
                  <a:lin ang="5400000" scaled="0"/>
                </a:gradFill>
                <a:latin typeface="Segoe UI"/>
              </a:rPr>
              <a:t>Help PWDs get the best PC experience</a:t>
            </a:r>
          </a:p>
        </p:txBody>
      </p:sp>
      <p:sp>
        <p:nvSpPr>
          <p:cNvPr id="11" name="TextBox 10">
            <a:extLst>
              <a:ext uri="{FF2B5EF4-FFF2-40B4-BE49-F238E27FC236}">
                <a16:creationId xmlns:a16="http://schemas.microsoft.com/office/drawing/2014/main" xmlns="" id="{6E439B37-69EE-48E9-AEB6-B6DB49A0F595}"/>
              </a:ext>
            </a:extLst>
          </p:cNvPr>
          <p:cNvSpPr txBox="1"/>
          <p:nvPr/>
        </p:nvSpPr>
        <p:spPr>
          <a:xfrm>
            <a:off x="2618860" y="3981727"/>
            <a:ext cx="2843193" cy="1158629"/>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568">
                <a:gradFill>
                  <a:gsLst>
                    <a:gs pos="2917">
                      <a:srgbClr val="505050"/>
                    </a:gs>
                    <a:gs pos="30000">
                      <a:srgbClr val="505050"/>
                    </a:gs>
                  </a:gsLst>
                  <a:lin ang="5400000" scaled="0"/>
                </a:gradFill>
                <a:latin typeface="Segoe UI"/>
              </a:rPr>
              <a:t>Enable organizations to deploy and manage as Document accessibility governance strategy</a:t>
            </a:r>
          </a:p>
        </p:txBody>
      </p:sp>
      <p:sp>
        <p:nvSpPr>
          <p:cNvPr id="6" name="Rectangle 5">
            <a:extLst>
              <a:ext uri="{FF2B5EF4-FFF2-40B4-BE49-F238E27FC236}">
                <a16:creationId xmlns:a16="http://schemas.microsoft.com/office/drawing/2014/main" xmlns="" id="{A81ABF08-4DC8-4619-886A-02A0328642C0}"/>
              </a:ext>
            </a:extLst>
          </p:cNvPr>
          <p:cNvSpPr/>
          <p:nvPr/>
        </p:nvSpPr>
        <p:spPr>
          <a:xfrm>
            <a:off x="3135890" y="1602808"/>
            <a:ext cx="2758968" cy="1151840"/>
          </a:xfrm>
          <a:prstGeom prst="rect">
            <a:avLst/>
          </a:prstGeom>
        </p:spPr>
        <p:txBody>
          <a:bodyPr wrap="square">
            <a:spAutoFit/>
          </a:bodyPr>
          <a:lstStyle/>
          <a:p>
            <a:pPr marL="572691" lvl="1" indent="-236546" defTabSz="914367">
              <a:lnSpc>
                <a:spcPct val="90000"/>
              </a:lnSpc>
              <a:spcBef>
                <a:spcPct val="20000"/>
              </a:spcBef>
              <a:buSzPct val="90000"/>
              <a:buFont typeface="Arial" pitchFamily="34" charset="0"/>
              <a:buChar char="•"/>
            </a:pPr>
            <a:r>
              <a:rPr lang="en-US" sz="1029">
                <a:gradFill>
                  <a:gsLst>
                    <a:gs pos="1250">
                      <a:srgbClr val="505050"/>
                    </a:gs>
                    <a:gs pos="100000">
                      <a:srgbClr val="505050"/>
                    </a:gs>
                  </a:gsLst>
                  <a:lin ang="5400000" scaled="0"/>
                </a:gradFill>
                <a:latin typeface="Segoe UI"/>
              </a:rPr>
              <a:t>Where are the inaccessible documents in the organization?</a:t>
            </a:r>
          </a:p>
          <a:p>
            <a:pPr marL="572691" lvl="1" indent="-236546" defTabSz="914367">
              <a:lnSpc>
                <a:spcPct val="90000"/>
              </a:lnSpc>
              <a:spcBef>
                <a:spcPct val="20000"/>
              </a:spcBef>
              <a:buSzPct val="90000"/>
              <a:buFont typeface="Arial" pitchFamily="34" charset="0"/>
              <a:buChar char="•"/>
            </a:pPr>
            <a:r>
              <a:rPr lang="en-US" sz="1029">
                <a:gradFill>
                  <a:gsLst>
                    <a:gs pos="1250">
                      <a:srgbClr val="505050"/>
                    </a:gs>
                    <a:gs pos="100000">
                      <a:srgbClr val="505050"/>
                    </a:gs>
                  </a:gsLst>
                  <a:lin ang="5400000" scaled="0"/>
                </a:gradFill>
                <a:latin typeface="Segoe UI"/>
              </a:rPr>
              <a:t>Who is creating and sharing inaccessible documents?</a:t>
            </a:r>
          </a:p>
          <a:p>
            <a:pPr marL="572691" lvl="1" indent="-236546" defTabSz="914367">
              <a:lnSpc>
                <a:spcPct val="90000"/>
              </a:lnSpc>
              <a:spcBef>
                <a:spcPct val="20000"/>
              </a:spcBef>
              <a:buSzPct val="90000"/>
              <a:buFont typeface="Arial" pitchFamily="34" charset="0"/>
              <a:buChar char="•"/>
            </a:pPr>
            <a:r>
              <a:rPr lang="en-US" sz="1029">
                <a:gradFill>
                  <a:gsLst>
                    <a:gs pos="1250">
                      <a:srgbClr val="505050"/>
                    </a:gs>
                    <a:gs pos="100000">
                      <a:srgbClr val="505050"/>
                    </a:gs>
                  </a:gsLst>
                  <a:lin ang="5400000" scaled="0"/>
                </a:gradFill>
                <a:latin typeface="Segoe UI"/>
              </a:rPr>
              <a:t>Which ones pose the highest risk (read by PWDs, included in “sacred 10” from 508)</a:t>
            </a:r>
          </a:p>
        </p:txBody>
      </p:sp>
      <p:grpSp>
        <p:nvGrpSpPr>
          <p:cNvPr id="21" name="Group 20">
            <a:extLst>
              <a:ext uri="{FF2B5EF4-FFF2-40B4-BE49-F238E27FC236}">
                <a16:creationId xmlns:a16="http://schemas.microsoft.com/office/drawing/2014/main" xmlns="" id="{EF56B211-C544-4FB4-8ADC-FAB72740C7B4}"/>
              </a:ext>
            </a:extLst>
          </p:cNvPr>
          <p:cNvGrpSpPr/>
          <p:nvPr/>
        </p:nvGrpSpPr>
        <p:grpSpPr>
          <a:xfrm>
            <a:off x="7115769" y="1779378"/>
            <a:ext cx="1413239" cy="1413239"/>
            <a:chOff x="6724980" y="3818870"/>
            <a:chExt cx="1441577" cy="1441577"/>
          </a:xfrm>
        </p:grpSpPr>
        <p:pic>
          <p:nvPicPr>
            <p:cNvPr id="20" name="Graphic 19" descr="Meeting">
              <a:extLst>
                <a:ext uri="{FF2B5EF4-FFF2-40B4-BE49-F238E27FC236}">
                  <a16:creationId xmlns:a16="http://schemas.microsoft.com/office/drawing/2014/main" xmlns="" id="{91056E12-9073-4424-AAF0-1078B3C04D78}"/>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6724980" y="3818870"/>
              <a:ext cx="1441577" cy="1441577"/>
            </a:xfrm>
            <a:prstGeom prst="rect">
              <a:avLst/>
            </a:prstGeom>
          </p:spPr>
        </p:pic>
        <p:pic>
          <p:nvPicPr>
            <p:cNvPr id="18" name="Graphic 17" descr="Paper">
              <a:extLst>
                <a:ext uri="{FF2B5EF4-FFF2-40B4-BE49-F238E27FC236}">
                  <a16:creationId xmlns:a16="http://schemas.microsoft.com/office/drawing/2014/main" xmlns="" id="{324C0D71-7C7B-460B-BD04-88955994FAAA}"/>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7296121" y="4555374"/>
              <a:ext cx="365760" cy="365760"/>
            </a:xfrm>
            <a:prstGeom prst="rect">
              <a:avLst/>
            </a:prstGeom>
          </p:spPr>
        </p:pic>
      </p:grpSp>
      <p:sp>
        <p:nvSpPr>
          <p:cNvPr id="22" name="Rectangle 21">
            <a:extLst>
              <a:ext uri="{FF2B5EF4-FFF2-40B4-BE49-F238E27FC236}">
                <a16:creationId xmlns:a16="http://schemas.microsoft.com/office/drawing/2014/main" xmlns="" id="{D47B76B4-4BF8-4279-A316-893A0E549E1F}"/>
              </a:ext>
            </a:extLst>
          </p:cNvPr>
          <p:cNvSpPr/>
          <p:nvPr/>
        </p:nvSpPr>
        <p:spPr>
          <a:xfrm>
            <a:off x="6518946" y="3300229"/>
            <a:ext cx="2672042" cy="1123931"/>
          </a:xfrm>
          <a:prstGeom prst="rect">
            <a:avLst/>
          </a:prstGeom>
        </p:spPr>
        <p:txBody>
          <a:bodyPr wrap="square">
            <a:spAutoFit/>
          </a:bodyPr>
          <a:lstStyle/>
          <a:p>
            <a:pPr defTabSz="914367"/>
            <a:r>
              <a:rPr lang="en-US" sz="1568">
                <a:solidFill>
                  <a:srgbClr val="505050"/>
                </a:solidFill>
                <a:latin typeface="Segoe UI"/>
              </a:rPr>
              <a:t>Inclusive collaboration</a:t>
            </a:r>
          </a:p>
          <a:p>
            <a:pPr marL="457183" lvl="1" defTabSz="914367"/>
            <a:r>
              <a:rPr lang="en-US" sz="1029">
                <a:solidFill>
                  <a:srgbClr val="505050"/>
                </a:solidFill>
                <a:latin typeface="Segoe UI"/>
              </a:rPr>
              <a:t>Facilitate sharing and collaborating inclusively</a:t>
            </a:r>
          </a:p>
          <a:p>
            <a:pPr marL="457183" lvl="1" defTabSz="914367"/>
            <a:r>
              <a:rPr lang="en-US" sz="1029">
                <a:solidFill>
                  <a:srgbClr val="505050"/>
                </a:solidFill>
                <a:latin typeface="Segoe UI"/>
              </a:rPr>
              <a:t>Motivate “doing the right thing” (gamification, celebration, proficiency)</a:t>
            </a:r>
          </a:p>
        </p:txBody>
      </p:sp>
      <p:sp>
        <p:nvSpPr>
          <p:cNvPr id="23" name="Rectangle 22">
            <a:extLst>
              <a:ext uri="{FF2B5EF4-FFF2-40B4-BE49-F238E27FC236}">
                <a16:creationId xmlns:a16="http://schemas.microsoft.com/office/drawing/2014/main" xmlns="" id="{91A9CCC4-4344-409C-A9BB-06C498B8B419}"/>
              </a:ext>
            </a:extLst>
          </p:cNvPr>
          <p:cNvSpPr/>
          <p:nvPr/>
        </p:nvSpPr>
        <p:spPr>
          <a:xfrm>
            <a:off x="9206968" y="5447735"/>
            <a:ext cx="2823271" cy="648712"/>
          </a:xfrm>
          <a:prstGeom prst="rect">
            <a:avLst/>
          </a:prstGeom>
        </p:spPr>
        <p:txBody>
          <a:bodyPr wrap="square">
            <a:spAutoFit/>
          </a:bodyPr>
          <a:lstStyle/>
          <a:p>
            <a:pPr defTabSz="914367"/>
            <a:r>
              <a:rPr lang="en-US" sz="1568">
                <a:solidFill>
                  <a:srgbClr val="505050"/>
                </a:solidFill>
                <a:latin typeface="Segoe UI"/>
              </a:rPr>
              <a:t>Innovation</a:t>
            </a:r>
          </a:p>
          <a:p>
            <a:pPr marL="457183" lvl="1" defTabSz="914367"/>
            <a:r>
              <a:rPr lang="en-US" sz="1029">
                <a:solidFill>
                  <a:srgbClr val="505050"/>
                </a:solidFill>
                <a:latin typeface="Segoe UI"/>
              </a:rPr>
              <a:t>Integration of </a:t>
            </a:r>
          </a:p>
          <a:p>
            <a:pPr marL="457183" lvl="1" defTabSz="914367"/>
            <a:r>
              <a:rPr lang="en-US" sz="1029">
                <a:solidFill>
                  <a:srgbClr val="505050"/>
                </a:solidFill>
                <a:latin typeface="Segoe UI"/>
              </a:rPr>
              <a:t>New machine learning models for</a:t>
            </a:r>
          </a:p>
        </p:txBody>
      </p:sp>
      <p:grpSp>
        <p:nvGrpSpPr>
          <p:cNvPr id="8" name="Group 7">
            <a:extLst>
              <a:ext uri="{FF2B5EF4-FFF2-40B4-BE49-F238E27FC236}">
                <a16:creationId xmlns:a16="http://schemas.microsoft.com/office/drawing/2014/main" xmlns="" id="{7BAEF0E0-1D50-49CA-A190-4591D6319F1D}"/>
              </a:ext>
            </a:extLst>
          </p:cNvPr>
          <p:cNvGrpSpPr/>
          <p:nvPr/>
        </p:nvGrpSpPr>
        <p:grpSpPr>
          <a:xfrm>
            <a:off x="994222" y="1952543"/>
            <a:ext cx="896425" cy="1698529"/>
            <a:chOff x="1111343" y="4188133"/>
            <a:chExt cx="914400" cy="1732588"/>
          </a:xfrm>
        </p:grpSpPr>
        <p:pic>
          <p:nvPicPr>
            <p:cNvPr id="3" name="Graphic 2" descr="Laptop">
              <a:extLst>
                <a:ext uri="{FF2B5EF4-FFF2-40B4-BE49-F238E27FC236}">
                  <a16:creationId xmlns:a16="http://schemas.microsoft.com/office/drawing/2014/main" xmlns="" id="{A85C5656-D609-450F-A81E-23C8AB7E57C5}"/>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1111343" y="5006321"/>
              <a:ext cx="914400" cy="914400"/>
            </a:xfrm>
            <a:prstGeom prst="rect">
              <a:avLst/>
            </a:prstGeom>
          </p:spPr>
        </p:pic>
        <p:pic>
          <p:nvPicPr>
            <p:cNvPr id="7" name="Graphic 6" descr="Download from cloud">
              <a:extLst>
                <a:ext uri="{FF2B5EF4-FFF2-40B4-BE49-F238E27FC236}">
                  <a16:creationId xmlns:a16="http://schemas.microsoft.com/office/drawing/2014/main" xmlns="" id="{CD03E342-8FA9-45C8-A760-80264CD14009}"/>
                </a:ext>
              </a:extLst>
            </p:cNvPr>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1111343" y="4188133"/>
              <a:ext cx="914400" cy="914400"/>
            </a:xfrm>
            <a:prstGeom prst="rect">
              <a:avLst/>
            </a:prstGeom>
          </p:spPr>
        </p:pic>
      </p:grpSp>
      <p:grpSp>
        <p:nvGrpSpPr>
          <p:cNvPr id="16" name="Group 15">
            <a:extLst>
              <a:ext uri="{FF2B5EF4-FFF2-40B4-BE49-F238E27FC236}">
                <a16:creationId xmlns:a16="http://schemas.microsoft.com/office/drawing/2014/main" xmlns="" id="{A0BD1BC3-C558-4D64-B47C-5CAD100E30A4}"/>
              </a:ext>
            </a:extLst>
          </p:cNvPr>
          <p:cNvGrpSpPr/>
          <p:nvPr/>
        </p:nvGrpSpPr>
        <p:grpSpPr>
          <a:xfrm>
            <a:off x="3592245" y="2666810"/>
            <a:ext cx="1225104" cy="1065759"/>
            <a:chOff x="5761037" y="2867332"/>
            <a:chExt cx="1249670" cy="1087130"/>
          </a:xfrm>
        </p:grpSpPr>
        <p:pic>
          <p:nvPicPr>
            <p:cNvPr id="10" name="Graphic 9" descr="Checklist">
              <a:extLst>
                <a:ext uri="{FF2B5EF4-FFF2-40B4-BE49-F238E27FC236}">
                  <a16:creationId xmlns:a16="http://schemas.microsoft.com/office/drawing/2014/main" xmlns="" id="{722D7C64-76DE-4276-93AA-C49D7294BBCC}"/>
                </a:ext>
              </a:extLst>
            </p:cNvPr>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5761037" y="3040062"/>
              <a:ext cx="914400" cy="914400"/>
            </a:xfrm>
            <a:prstGeom prst="rect">
              <a:avLst/>
            </a:prstGeom>
          </p:spPr>
        </p:pic>
        <p:pic>
          <p:nvPicPr>
            <p:cNvPr id="12" name="Graphic 11" descr="Magnifying glass">
              <a:extLst>
                <a:ext uri="{FF2B5EF4-FFF2-40B4-BE49-F238E27FC236}">
                  <a16:creationId xmlns:a16="http://schemas.microsoft.com/office/drawing/2014/main" xmlns="" id="{936C1D19-6EEA-4648-B336-442A073ECCD2}"/>
                </a:ext>
              </a:extLst>
            </p:cNvPr>
            <p:cNvPicPr>
              <a:picLocks noChangeAspect="1"/>
            </p:cNvPicPr>
            <p:nvPr/>
          </p:nvPicPr>
          <p:blipFill>
            <a:blip r:embed="rId13">
              <a:extLst>
                <a:ext uri="{96DAC541-7B7A-43D3-8B79-37D633B846F1}">
                  <asvg:svgBlip xmlns:asvg="http://schemas.microsoft.com/office/drawing/2016/SVG/main" xmlns="" r:embed="rId14"/>
                </a:ext>
              </a:extLst>
            </a:blip>
            <a:stretch>
              <a:fillRect/>
            </a:stretch>
          </p:blipFill>
          <p:spPr>
            <a:xfrm>
              <a:off x="6096307" y="2867332"/>
              <a:ext cx="914400" cy="914400"/>
            </a:xfrm>
            <a:prstGeom prst="rect">
              <a:avLst/>
            </a:prstGeom>
            <a:effectLst>
              <a:glow rad="101600">
                <a:schemeClr val="bg1">
                  <a:alpha val="60000"/>
                </a:schemeClr>
              </a:glow>
            </a:effectLst>
          </p:spPr>
        </p:pic>
      </p:grpSp>
    </p:spTree>
    <p:extLst>
      <p:ext uri="{BB962C8B-B14F-4D97-AF65-F5344CB8AC3E}">
        <p14:creationId xmlns:p14="http://schemas.microsoft.com/office/powerpoint/2010/main" val="154858647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5EE821CA-8B55-415D-982E-D1615FC3466A}"/>
              </a:ext>
            </a:extLst>
          </p:cNvPr>
          <p:cNvSpPr>
            <a:spLocks noGrp="1"/>
          </p:cNvSpPr>
          <p:nvPr>
            <p:ph type="title"/>
          </p:nvPr>
        </p:nvSpPr>
        <p:spPr>
          <a:xfrm>
            <a:off x="399" y="2588"/>
            <a:ext cx="11655840" cy="899537"/>
          </a:xfrm>
        </p:spPr>
        <p:txBody>
          <a:bodyPr anchor="ctr"/>
          <a:lstStyle/>
          <a:p>
            <a:r>
              <a:rPr lang="en-US" sz="3921">
                <a:highlight>
                  <a:srgbClr val="FFFF00"/>
                </a:highlight>
                <a:latin typeface="Segoe UI Semibold" panose="020B0702040204020203" pitchFamily="34" charset="0"/>
                <a:cs typeface="Segoe UI Semibold" panose="020B0702040204020203" pitchFamily="34" charset="0"/>
              </a:rPr>
              <a:t>Accessible document governance</a:t>
            </a:r>
          </a:p>
        </p:txBody>
      </p:sp>
      <p:sp>
        <p:nvSpPr>
          <p:cNvPr id="2" name="Rectangle 1">
            <a:extLst>
              <a:ext uri="{FF2B5EF4-FFF2-40B4-BE49-F238E27FC236}">
                <a16:creationId xmlns:a16="http://schemas.microsoft.com/office/drawing/2014/main" xmlns="" id="{1EAB0037-31B7-4ED4-8AFD-7F4D7E1851A3}"/>
              </a:ext>
            </a:extLst>
          </p:cNvPr>
          <p:cNvSpPr/>
          <p:nvPr/>
        </p:nvSpPr>
        <p:spPr>
          <a:xfrm>
            <a:off x="321422" y="3558184"/>
            <a:ext cx="3422471" cy="1448287"/>
          </a:xfrm>
          <a:prstGeom prst="rect">
            <a:avLst/>
          </a:prstGeom>
        </p:spPr>
        <p:txBody>
          <a:bodyPr wrap="square">
            <a:spAutoFit/>
          </a:bodyPr>
          <a:lstStyle/>
          <a:p>
            <a:pPr defTabSz="914367"/>
            <a:r>
              <a:rPr lang="en-US" sz="1765" dirty="0">
                <a:solidFill>
                  <a:srgbClr val="505050"/>
                </a:solidFill>
                <a:latin typeface="Segoe UI"/>
              </a:rPr>
              <a:t>Where to scan</a:t>
            </a:r>
          </a:p>
          <a:p>
            <a:pPr marL="457183" lvl="1" defTabSz="914367">
              <a:buFont typeface="Segoe UI Emoji" panose="020B0502040204020203" pitchFamily="34" charset="0"/>
              <a:buChar char="✔"/>
            </a:pPr>
            <a:r>
              <a:rPr lang="en-US" sz="1765" dirty="0">
                <a:solidFill>
                  <a:srgbClr val="505050"/>
                </a:solidFill>
                <a:latin typeface="Segoe UI"/>
              </a:rPr>
              <a:t>SharePoint sites and documents</a:t>
            </a:r>
          </a:p>
          <a:p>
            <a:pPr marL="457183" lvl="1" defTabSz="914367">
              <a:buFont typeface="Segoe UI Emoji" panose="020B0502040204020203" pitchFamily="34" charset="0"/>
              <a:buChar char="✔"/>
            </a:pPr>
            <a:r>
              <a:rPr lang="en-US" sz="1765" dirty="0">
                <a:solidFill>
                  <a:srgbClr val="505050"/>
                </a:solidFill>
                <a:latin typeface="Segoe UI"/>
              </a:rPr>
              <a:t>Exchange emails</a:t>
            </a:r>
          </a:p>
          <a:p>
            <a:pPr marL="726758" lvl="1" indent="-390613" defTabSz="914367">
              <a:buFont typeface="Segoe UI Emoji" panose="020B0502040204020203" pitchFamily="34" charset="0"/>
              <a:buChar char="❔"/>
            </a:pPr>
            <a:r>
              <a:rPr lang="en-US" sz="1765" dirty="0">
                <a:solidFill>
                  <a:srgbClr val="505050"/>
                </a:solidFill>
                <a:latin typeface="Segoe UI"/>
              </a:rPr>
              <a:t>OneDrive, local drives</a:t>
            </a:r>
          </a:p>
        </p:txBody>
      </p:sp>
      <p:sp>
        <p:nvSpPr>
          <p:cNvPr id="3" name="Rectangle 2">
            <a:extLst>
              <a:ext uri="{FF2B5EF4-FFF2-40B4-BE49-F238E27FC236}">
                <a16:creationId xmlns:a16="http://schemas.microsoft.com/office/drawing/2014/main" xmlns="" id="{9F24C828-D3CC-453C-A2FC-D5F72F4CFA1A}"/>
              </a:ext>
            </a:extLst>
          </p:cNvPr>
          <p:cNvSpPr/>
          <p:nvPr/>
        </p:nvSpPr>
        <p:spPr>
          <a:xfrm>
            <a:off x="4677577" y="4223356"/>
            <a:ext cx="6094444" cy="1176733"/>
          </a:xfrm>
          <a:prstGeom prst="rect">
            <a:avLst/>
          </a:prstGeom>
        </p:spPr>
        <p:txBody>
          <a:bodyPr>
            <a:spAutoFit/>
          </a:bodyPr>
          <a:lstStyle/>
          <a:p>
            <a:pPr defTabSz="914367"/>
            <a:r>
              <a:rPr lang="en-US" sz="1765" dirty="0">
                <a:solidFill>
                  <a:srgbClr val="505050"/>
                </a:solidFill>
                <a:latin typeface="Segoe UI"/>
              </a:rPr>
              <a:t>When &amp; who to notify</a:t>
            </a:r>
          </a:p>
          <a:p>
            <a:pPr marL="457183" lvl="1" defTabSz="914367"/>
            <a:r>
              <a:rPr lang="en-US" sz="1765" dirty="0">
                <a:solidFill>
                  <a:srgbClr val="505050"/>
                </a:solidFill>
                <a:latin typeface="Segoe UI"/>
              </a:rPr>
              <a:t>Document authors &amp; last-modified-by</a:t>
            </a:r>
          </a:p>
          <a:p>
            <a:pPr marL="457183" lvl="1" defTabSz="914367"/>
            <a:r>
              <a:rPr lang="en-US" sz="1765" dirty="0">
                <a:solidFill>
                  <a:srgbClr val="505050"/>
                </a:solidFill>
                <a:latin typeface="Segoe UI"/>
              </a:rPr>
              <a:t>Email senders &amp; document sharers</a:t>
            </a:r>
          </a:p>
          <a:p>
            <a:pPr marL="457183" lvl="1" defTabSz="914367"/>
            <a:r>
              <a:rPr lang="en-US" sz="1765" dirty="0">
                <a:solidFill>
                  <a:srgbClr val="505050"/>
                </a:solidFill>
                <a:latin typeface="Segoe UI"/>
              </a:rPr>
              <a:t>Old documents accessed by people with disabilities</a:t>
            </a:r>
          </a:p>
        </p:txBody>
      </p:sp>
      <p:sp>
        <p:nvSpPr>
          <p:cNvPr id="6" name="Rectangle 5">
            <a:extLst>
              <a:ext uri="{FF2B5EF4-FFF2-40B4-BE49-F238E27FC236}">
                <a16:creationId xmlns:a16="http://schemas.microsoft.com/office/drawing/2014/main" xmlns="" id="{F44F3588-559C-4D82-8309-572886B87875}"/>
              </a:ext>
            </a:extLst>
          </p:cNvPr>
          <p:cNvSpPr/>
          <p:nvPr/>
        </p:nvSpPr>
        <p:spPr>
          <a:xfrm>
            <a:off x="5828318" y="2659930"/>
            <a:ext cx="6094444" cy="1176733"/>
          </a:xfrm>
          <a:prstGeom prst="rect">
            <a:avLst/>
          </a:prstGeom>
        </p:spPr>
        <p:txBody>
          <a:bodyPr>
            <a:spAutoFit/>
          </a:bodyPr>
          <a:lstStyle/>
          <a:p>
            <a:pPr defTabSz="914367"/>
            <a:r>
              <a:rPr lang="en-US" sz="1765" dirty="0">
                <a:solidFill>
                  <a:srgbClr val="505050"/>
                </a:solidFill>
                <a:latin typeface="Segoe UI"/>
              </a:rPr>
              <a:t>What to look for, learn, and improve</a:t>
            </a:r>
          </a:p>
          <a:p>
            <a:pPr marL="457183" lvl="1" defTabSz="914367"/>
            <a:r>
              <a:rPr lang="en-US" sz="1765" dirty="0">
                <a:solidFill>
                  <a:srgbClr val="505050"/>
                </a:solidFill>
                <a:latin typeface="Segoe UI"/>
              </a:rPr>
              <a:t>Who is contributing to the problem vs. the solution</a:t>
            </a:r>
          </a:p>
          <a:p>
            <a:pPr marL="457183" lvl="1" defTabSz="914367"/>
            <a:r>
              <a:rPr lang="en-US" sz="1765" dirty="0">
                <a:solidFill>
                  <a:srgbClr val="505050"/>
                </a:solidFill>
                <a:latin typeface="Segoe UI"/>
              </a:rPr>
              <a:t>Where are the inaccessible documents in the organization?</a:t>
            </a:r>
          </a:p>
        </p:txBody>
      </p:sp>
      <p:grpSp>
        <p:nvGrpSpPr>
          <p:cNvPr id="17" name="Group 16">
            <a:extLst>
              <a:ext uri="{FF2B5EF4-FFF2-40B4-BE49-F238E27FC236}">
                <a16:creationId xmlns:a16="http://schemas.microsoft.com/office/drawing/2014/main" xmlns="" id="{3B621F28-D443-4EF8-B659-2D257C30AD81}"/>
              </a:ext>
            </a:extLst>
          </p:cNvPr>
          <p:cNvGrpSpPr/>
          <p:nvPr/>
        </p:nvGrpSpPr>
        <p:grpSpPr>
          <a:xfrm>
            <a:off x="1573644" y="1504818"/>
            <a:ext cx="1795000" cy="1795000"/>
            <a:chOff x="105104" y="2909084"/>
            <a:chExt cx="1830993" cy="1830993"/>
          </a:xfrm>
        </p:grpSpPr>
        <p:pic>
          <p:nvPicPr>
            <p:cNvPr id="13" name="Graphic 12" descr="Cloud">
              <a:extLst>
                <a:ext uri="{FF2B5EF4-FFF2-40B4-BE49-F238E27FC236}">
                  <a16:creationId xmlns:a16="http://schemas.microsoft.com/office/drawing/2014/main" xmlns="" id="{DCF8C29B-0976-4F37-823E-229E56220580}"/>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653031" y="3462808"/>
              <a:ext cx="571322" cy="571322"/>
            </a:xfrm>
            <a:prstGeom prst="rect">
              <a:avLst/>
            </a:prstGeom>
          </p:spPr>
        </p:pic>
        <p:pic>
          <p:nvPicPr>
            <p:cNvPr id="9" name="Graphic 8" descr="Magnifying glass">
              <a:extLst>
                <a:ext uri="{FF2B5EF4-FFF2-40B4-BE49-F238E27FC236}">
                  <a16:creationId xmlns:a16="http://schemas.microsoft.com/office/drawing/2014/main" xmlns="" id="{F22D0935-4A84-47E2-94A1-DFD879E11E8D}"/>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105104" y="2909084"/>
              <a:ext cx="1830993" cy="1830993"/>
            </a:xfrm>
            <a:prstGeom prst="rect">
              <a:avLst/>
            </a:prstGeom>
            <a:effectLst>
              <a:glow rad="101600">
                <a:schemeClr val="bg1">
                  <a:alpha val="60000"/>
                </a:schemeClr>
              </a:glow>
            </a:effectLst>
          </p:spPr>
        </p:pic>
        <p:pic>
          <p:nvPicPr>
            <p:cNvPr id="11" name="Graphic 10" descr="Email">
              <a:extLst>
                <a:ext uri="{FF2B5EF4-FFF2-40B4-BE49-F238E27FC236}">
                  <a16:creationId xmlns:a16="http://schemas.microsoft.com/office/drawing/2014/main" xmlns="" id="{715E5E93-98D0-455B-85C2-57E746723675}"/>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481492" y="3349438"/>
              <a:ext cx="457200" cy="457200"/>
            </a:xfrm>
            <a:prstGeom prst="rect">
              <a:avLst/>
            </a:prstGeom>
            <a:effectLst>
              <a:glow rad="101600">
                <a:schemeClr val="bg1">
                  <a:alpha val="60000"/>
                </a:schemeClr>
              </a:glow>
            </a:effectLst>
          </p:spPr>
        </p:pic>
      </p:grpSp>
    </p:spTree>
    <p:extLst>
      <p:ext uri="{BB962C8B-B14F-4D97-AF65-F5344CB8AC3E}">
        <p14:creationId xmlns:p14="http://schemas.microsoft.com/office/powerpoint/2010/main" val="46459009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01A18CE3-B6BE-4A54-9E4B-866CB582BF10}"/>
              </a:ext>
            </a:extLst>
          </p:cNvPr>
          <p:cNvSpPr>
            <a:spLocks noGrp="1"/>
          </p:cNvSpPr>
          <p:nvPr>
            <p:ph type="body" sz="quarter" idx="10"/>
          </p:nvPr>
        </p:nvSpPr>
        <p:spPr>
          <a:xfrm>
            <a:off x="269239" y="1189495"/>
            <a:ext cx="11653523" cy="2981056"/>
          </a:xfrm>
        </p:spPr>
        <p:txBody>
          <a:bodyPr/>
          <a:lstStyle/>
          <a:p>
            <a:r>
              <a:rPr lang="en-US"/>
              <a:t>Looking back</a:t>
            </a:r>
          </a:p>
          <a:p>
            <a:pPr lvl="1"/>
            <a:r>
              <a:rPr lang="en-US"/>
              <a:t>March 2017</a:t>
            </a:r>
          </a:p>
          <a:p>
            <a:pPr lvl="1"/>
            <a:endParaRPr lang="en-US"/>
          </a:p>
          <a:p>
            <a:r>
              <a:rPr lang="en-US"/>
              <a:t>Today</a:t>
            </a:r>
          </a:p>
          <a:p>
            <a:pPr lvl="1"/>
            <a:r>
              <a:rPr lang="en-US"/>
              <a:t>Word &amp; Excel for PC “approved”</a:t>
            </a:r>
          </a:p>
          <a:p>
            <a:pPr lvl="1"/>
            <a:r>
              <a:rPr lang="en-US"/>
              <a:t>Example of what was reduced in Excel.</a:t>
            </a:r>
          </a:p>
        </p:txBody>
      </p:sp>
      <p:sp>
        <p:nvSpPr>
          <p:cNvPr id="4" name="Title 3">
            <a:extLst>
              <a:ext uri="{FF2B5EF4-FFF2-40B4-BE49-F238E27FC236}">
                <a16:creationId xmlns:a16="http://schemas.microsoft.com/office/drawing/2014/main" xmlns="" id="{5EE821CA-8B55-415D-982E-D1615FC3466A}"/>
              </a:ext>
            </a:extLst>
          </p:cNvPr>
          <p:cNvSpPr>
            <a:spLocks noGrp="1"/>
          </p:cNvSpPr>
          <p:nvPr>
            <p:ph type="title"/>
          </p:nvPr>
        </p:nvSpPr>
        <p:spPr/>
        <p:txBody>
          <a:bodyPr/>
          <a:lstStyle/>
          <a:p>
            <a:r>
              <a:rPr lang="en-US">
                <a:highlight>
                  <a:srgbClr val="FFFF00"/>
                </a:highlight>
              </a:rPr>
              <a:t>Update on AED COP Partnership</a:t>
            </a:r>
          </a:p>
        </p:txBody>
      </p:sp>
      <p:sp>
        <p:nvSpPr>
          <p:cNvPr id="2" name="Rectangle 1">
            <a:extLst>
              <a:ext uri="{FF2B5EF4-FFF2-40B4-BE49-F238E27FC236}">
                <a16:creationId xmlns:a16="http://schemas.microsoft.com/office/drawing/2014/main" xmlns="" id="{44A2CA3B-F445-4695-9988-0B88A1EB3F29}"/>
              </a:ext>
            </a:extLst>
          </p:cNvPr>
          <p:cNvSpPr/>
          <p:nvPr/>
        </p:nvSpPr>
        <p:spPr>
          <a:xfrm>
            <a:off x="6096000" y="4519439"/>
            <a:ext cx="6094444" cy="1448287"/>
          </a:xfrm>
          <a:prstGeom prst="rect">
            <a:avLst/>
          </a:prstGeom>
        </p:spPr>
        <p:txBody>
          <a:bodyPr>
            <a:spAutoFit/>
          </a:bodyPr>
          <a:lstStyle/>
          <a:p>
            <a:pPr defTabSz="914367" fontAlgn="base"/>
            <a:r>
              <a:rPr lang="en-US" sz="1765">
                <a:solidFill>
                  <a:srgbClr val="212121"/>
                </a:solidFill>
                <a:latin typeface="inherit"/>
              </a:rPr>
              <a:t>One clear example of the value here is going from 496 words to 222 in describing how to make </a:t>
            </a:r>
            <a:r>
              <a:rPr lang="en-US" sz="1765">
                <a:solidFill>
                  <a:srgbClr val="000000"/>
                </a:solidFill>
                <a:latin typeface="inherit"/>
              </a:rPr>
              <a:t>Excel</a:t>
            </a:r>
            <a:r>
              <a:rPr lang="en-US" sz="1765">
                <a:solidFill>
                  <a:srgbClr val="212121"/>
                </a:solidFill>
                <a:latin typeface="inherit"/>
              </a:rPr>
              <a:t> tables accessible between Office 2010 and Office 365, respectively.</a:t>
            </a:r>
            <a:endParaRPr lang="en-US" sz="1765">
              <a:solidFill>
                <a:srgbClr val="212121"/>
              </a:solidFill>
              <a:latin typeface="Segoe UI Web (West European)"/>
            </a:endParaRPr>
          </a:p>
          <a:p>
            <a:pPr defTabSz="914367"/>
            <a:r>
              <a:rPr lang="en-US" sz="1765">
                <a:solidFill>
                  <a:srgbClr val="505050"/>
                </a:solidFill>
                <a:latin typeface="Segoe UI"/>
              </a:rPr>
              <a:t/>
            </a:r>
            <a:br>
              <a:rPr lang="en-US" sz="1765">
                <a:solidFill>
                  <a:srgbClr val="505050"/>
                </a:solidFill>
                <a:latin typeface="Segoe UI"/>
              </a:rPr>
            </a:br>
            <a:endParaRPr lang="en-US" sz="1765">
              <a:solidFill>
                <a:srgbClr val="505050"/>
              </a:solidFill>
              <a:latin typeface="Segoe UI"/>
            </a:endParaRPr>
          </a:p>
        </p:txBody>
      </p:sp>
    </p:spTree>
    <p:extLst>
      <p:ext uri="{BB962C8B-B14F-4D97-AF65-F5344CB8AC3E}">
        <p14:creationId xmlns:p14="http://schemas.microsoft.com/office/powerpoint/2010/main" val="282008828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C23CB395-C856-4A32-ADFC-B305783C203C}"/>
              </a:ext>
            </a:extLst>
          </p:cNvPr>
          <p:cNvSpPr>
            <a:spLocks noGrp="1"/>
          </p:cNvSpPr>
          <p:nvPr>
            <p:ph type="title"/>
          </p:nvPr>
        </p:nvSpPr>
        <p:spPr>
          <a:xfrm>
            <a:off x="0" y="488"/>
            <a:ext cx="12192000" cy="899537"/>
          </a:xfrm>
        </p:spPr>
        <p:txBody>
          <a:bodyPr/>
          <a:lstStyle/>
          <a:p>
            <a:r>
              <a:rPr lang="en-US" sz="3529"/>
              <a:t>More Resources on Authoring Accessible Documents in Office 365</a:t>
            </a:r>
          </a:p>
        </p:txBody>
      </p:sp>
      <p:sp>
        <p:nvSpPr>
          <p:cNvPr id="4" name="Text Placeholder 3">
            <a:extLst>
              <a:ext uri="{FF2B5EF4-FFF2-40B4-BE49-F238E27FC236}">
                <a16:creationId xmlns:a16="http://schemas.microsoft.com/office/drawing/2014/main" xmlns="" id="{067D4ABC-1963-4718-AEC8-06E3519ABBC1}"/>
              </a:ext>
            </a:extLst>
          </p:cNvPr>
          <p:cNvSpPr>
            <a:spLocks noGrp="1"/>
          </p:cNvSpPr>
          <p:nvPr>
            <p:ph type="body" sz="quarter" idx="10"/>
          </p:nvPr>
        </p:nvSpPr>
        <p:spPr/>
        <p:txBody>
          <a:bodyPr/>
          <a:lstStyle/>
          <a:p>
            <a:r>
              <a:rPr lang="en-US" sz="2941"/>
              <a:t>Trainings</a:t>
            </a:r>
          </a:p>
          <a:p>
            <a:pPr lvl="1"/>
            <a:r>
              <a:rPr lang="en-US" sz="1961">
                <a:hlinkClick r:id="rId3"/>
              </a:rPr>
              <a:t>Create more accessible slides</a:t>
            </a:r>
            <a:endParaRPr lang="en-US" sz="1961"/>
          </a:p>
          <a:p>
            <a:pPr lvl="1"/>
            <a:r>
              <a:rPr lang="en-US" sz="1961">
                <a:hlinkClick r:id="rId4"/>
              </a:rPr>
              <a:t>create more accessible documents</a:t>
            </a:r>
            <a:endParaRPr lang="en-US" sz="1961"/>
          </a:p>
          <a:p>
            <a:pPr lvl="1"/>
            <a:r>
              <a:rPr lang="en-US" sz="1961">
                <a:hlinkClick r:id="rId5"/>
              </a:rPr>
              <a:t>create accessible workbooks</a:t>
            </a:r>
            <a:endParaRPr lang="en-US" sz="1961"/>
          </a:p>
          <a:p>
            <a:pPr lvl="1"/>
            <a:r>
              <a:rPr lang="en-US" sz="1961">
                <a:hlinkClick r:id="rId6"/>
              </a:rPr>
              <a:t>Improve email accessibility</a:t>
            </a:r>
            <a:endParaRPr lang="en-US" sz="1961"/>
          </a:p>
        </p:txBody>
      </p:sp>
      <p:sp>
        <p:nvSpPr>
          <p:cNvPr id="5" name="Text Placeholder 4">
            <a:extLst>
              <a:ext uri="{FF2B5EF4-FFF2-40B4-BE49-F238E27FC236}">
                <a16:creationId xmlns:a16="http://schemas.microsoft.com/office/drawing/2014/main" xmlns="" id="{54D12406-23E4-40D6-8A6C-4CE330169F97}"/>
              </a:ext>
            </a:extLst>
          </p:cNvPr>
          <p:cNvSpPr>
            <a:spLocks noGrp="1"/>
          </p:cNvSpPr>
          <p:nvPr>
            <p:ph type="body" sz="quarter" idx="11"/>
          </p:nvPr>
        </p:nvSpPr>
        <p:spPr>
          <a:xfrm>
            <a:off x="6544215" y="1189494"/>
            <a:ext cx="5378548" cy="1191819"/>
          </a:xfrm>
        </p:spPr>
        <p:txBody>
          <a:bodyPr/>
          <a:lstStyle/>
          <a:p>
            <a:r>
              <a:rPr lang="en-US" sz="2941"/>
              <a:t>Handouts</a:t>
            </a:r>
          </a:p>
          <a:p>
            <a:pPr lvl="1"/>
            <a:r>
              <a:rPr lang="en-US" sz="1961"/>
              <a:t>Creating accessible content with Office 365: </a:t>
            </a:r>
            <a:r>
              <a:rPr lang="en-US" sz="1961">
                <a:hlinkClick r:id="rId7"/>
              </a:rPr>
              <a:t>Print-ready Poster</a:t>
            </a:r>
            <a:endParaRPr lang="en-US"/>
          </a:p>
        </p:txBody>
      </p:sp>
    </p:spTree>
    <p:extLst>
      <p:ext uri="{BB962C8B-B14F-4D97-AF65-F5344CB8AC3E}">
        <p14:creationId xmlns:p14="http://schemas.microsoft.com/office/powerpoint/2010/main" val="425772591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D05BFDC6-E7DF-43D4-95EA-3D2E330F976A}"/>
              </a:ext>
            </a:extLst>
          </p:cNvPr>
          <p:cNvSpPr>
            <a:spLocks noGrp="1"/>
          </p:cNvSpPr>
          <p:nvPr>
            <p:ph type="title"/>
          </p:nvPr>
        </p:nvSpPr>
        <p:spPr/>
        <p:txBody>
          <a:bodyPr/>
          <a:lstStyle/>
          <a:p>
            <a:r>
              <a:rPr lang="en-US"/>
              <a:t>Feedback!</a:t>
            </a:r>
          </a:p>
        </p:txBody>
      </p:sp>
    </p:spTree>
    <p:extLst>
      <p:ext uri="{BB962C8B-B14F-4D97-AF65-F5344CB8AC3E}">
        <p14:creationId xmlns:p14="http://schemas.microsoft.com/office/powerpoint/2010/main" val="34842608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9239" y="1561449"/>
            <a:ext cx="6308277" cy="899537"/>
          </a:xfrm>
        </p:spPr>
        <p:txBody>
          <a:bodyPr/>
          <a:lstStyle/>
          <a:p>
            <a:pPr defTabSz="913927" fontAlgn="base">
              <a:lnSpc>
                <a:spcPts val="3724"/>
              </a:lnSpc>
              <a:spcAft>
                <a:spcPct val="0"/>
              </a:spcAft>
              <a:defRPr/>
            </a:pPr>
            <a:r>
              <a:rPr lang="en-US" sz="3724" b="1" kern="0">
                <a:ln>
                  <a:noFill/>
                </a:ln>
                <a:solidFill>
                  <a:schemeClr val="bg2"/>
                </a:solidFill>
              </a:rPr>
              <a:t>“</a:t>
            </a:r>
            <a:r>
              <a:rPr lang="en-US" sz="3921" i="1" spc="0">
                <a:ln>
                  <a:noFill/>
                </a:ln>
                <a:solidFill>
                  <a:schemeClr val="bg2"/>
                </a:solidFill>
                <a:latin typeface="Segoe UI"/>
              </a:rPr>
              <a:t>No one should have to ask for access, it should just be there.</a:t>
            </a:r>
            <a:r>
              <a:rPr lang="en-US" sz="3724" b="1" kern="0">
                <a:ln>
                  <a:noFill/>
                </a:ln>
                <a:solidFill>
                  <a:schemeClr val="bg2"/>
                </a:solidFill>
              </a:rPr>
              <a:t>”</a:t>
            </a:r>
          </a:p>
        </p:txBody>
      </p:sp>
      <p:sp>
        <p:nvSpPr>
          <p:cNvPr id="16" name="Rectangle 15"/>
          <p:cNvSpPr/>
          <p:nvPr/>
        </p:nvSpPr>
        <p:spPr>
          <a:xfrm>
            <a:off x="374684" y="3429000"/>
            <a:ext cx="6593638" cy="1561434"/>
          </a:xfrm>
          <a:prstGeom prst="rect">
            <a:avLst/>
          </a:prstGeom>
        </p:spPr>
        <p:txBody>
          <a:bodyPr wrap="square" lIns="0" tIns="0" rIns="0" bIns="0">
            <a:spAutoFit/>
          </a:bodyPr>
          <a:lstStyle/>
          <a:p>
            <a:pPr defTabSz="913927" fontAlgn="base">
              <a:spcBef>
                <a:spcPct val="0"/>
              </a:spcBef>
              <a:spcAft>
                <a:spcPts val="300"/>
              </a:spcAft>
              <a:defRPr/>
            </a:pPr>
            <a:r>
              <a:rPr lang="en-US" sz="2353" kern="0">
                <a:solidFill>
                  <a:srgbClr val="D83B01"/>
                </a:solidFill>
                <a:latin typeface="Segoe UI" panose="020B0502040204020203" pitchFamily="34" charset="0"/>
                <a:ea typeface="Segoe UI Semibold" charset="0"/>
                <a:cs typeface="Segoe UI" panose="020B0502040204020203" pitchFamily="34" charset="0"/>
              </a:rPr>
              <a:t>Marlee Matlin</a:t>
            </a:r>
          </a:p>
          <a:p>
            <a:pPr defTabSz="913927" fontAlgn="base">
              <a:spcBef>
                <a:spcPct val="0"/>
              </a:spcBef>
              <a:spcAft>
                <a:spcPts val="300"/>
              </a:spcAft>
              <a:defRPr/>
            </a:pPr>
            <a:r>
              <a:rPr lang="en-US" sz="2353" kern="0">
                <a:solidFill>
                  <a:srgbClr val="D83B01"/>
                </a:solidFill>
                <a:latin typeface="Segoe UI" panose="020B0502040204020203" pitchFamily="34" charset="0"/>
                <a:ea typeface="Segoe UI Semibold" charset="0"/>
                <a:cs typeface="Segoe UI" panose="020B0502040204020203" pitchFamily="34" charset="0"/>
              </a:rPr>
              <a:t>Academy Award Winning Actress</a:t>
            </a:r>
          </a:p>
          <a:p>
            <a:pPr defTabSz="913927" fontAlgn="base">
              <a:spcBef>
                <a:spcPct val="0"/>
              </a:spcBef>
              <a:spcAft>
                <a:spcPts val="300"/>
              </a:spcAft>
              <a:defRPr/>
            </a:pPr>
            <a:r>
              <a:rPr lang="en-US" sz="2353" kern="0">
                <a:solidFill>
                  <a:srgbClr val="D83B01"/>
                </a:solidFill>
                <a:latin typeface="Segoe UI" panose="020B0502040204020203" pitchFamily="34" charset="0"/>
                <a:ea typeface="Segoe UI Semibold" charset="0"/>
                <a:cs typeface="Segoe UI" panose="020B0502040204020203" pitchFamily="34" charset="0"/>
              </a:rPr>
              <a:t>Outside In Talk at Microsoft</a:t>
            </a:r>
          </a:p>
          <a:p>
            <a:pPr defTabSz="913927" fontAlgn="base">
              <a:spcBef>
                <a:spcPct val="0"/>
              </a:spcBef>
              <a:spcAft>
                <a:spcPts val="300"/>
              </a:spcAft>
              <a:defRPr/>
            </a:pPr>
            <a:r>
              <a:rPr lang="en-US" sz="2353" kern="0">
                <a:solidFill>
                  <a:srgbClr val="D83B01"/>
                </a:solidFill>
                <a:latin typeface="Segoe UI" panose="020B0502040204020203" pitchFamily="34" charset="0"/>
                <a:ea typeface="Segoe UI Semibold" charset="0"/>
                <a:cs typeface="Segoe UI" panose="020B0502040204020203" pitchFamily="34" charset="0"/>
              </a:rPr>
              <a:t>December 2016</a:t>
            </a:r>
            <a:endParaRPr lang="en-US" sz="2353" i="1" kern="0">
              <a:solidFill>
                <a:srgbClr val="D83B01"/>
              </a:solidFill>
              <a:latin typeface="Segoe UI" panose="020B0502040204020203" pitchFamily="34" charset="0"/>
              <a:ea typeface="Segoe UI Semibold" charset="0"/>
              <a:cs typeface="Segoe UI" panose="020B0502040204020203" pitchFamily="34" charset="0"/>
            </a:endParaRPr>
          </a:p>
        </p:txBody>
      </p:sp>
    </p:spTree>
    <p:custDataLst>
      <p:tags r:id="rId1"/>
    </p:custDataLst>
    <p:extLst>
      <p:ext uri="{BB962C8B-B14F-4D97-AF65-F5344CB8AC3E}">
        <p14:creationId xmlns:p14="http://schemas.microsoft.com/office/powerpoint/2010/main" val="93524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61142D-FAC6-4F88-8446-15F6C3258E26}"/>
              </a:ext>
            </a:extLst>
          </p:cNvPr>
          <p:cNvSpPr>
            <a:spLocks noGrp="1"/>
          </p:cNvSpPr>
          <p:nvPr>
            <p:ph type="title"/>
          </p:nvPr>
        </p:nvSpPr>
        <p:spPr/>
        <p:txBody>
          <a:bodyPr>
            <a:normAutofit/>
          </a:bodyPr>
          <a:lstStyle/>
          <a:p>
            <a:r>
              <a:rPr lang="en-US" sz="3921">
                <a:solidFill>
                  <a:schemeClr val="tx1">
                    <a:lumMod val="75000"/>
                    <a:lumOff val="25000"/>
                  </a:schemeClr>
                </a:solidFill>
                <a:latin typeface="Segoe UI Semibold" panose="020B0702040204020203" pitchFamily="34" charset="0"/>
                <a:cs typeface="Segoe UI Semibold" panose="020B0702040204020203" pitchFamily="34" charset="0"/>
              </a:rPr>
              <a:t>Microsoft Office Accessiblity Mission</a:t>
            </a:r>
          </a:p>
        </p:txBody>
      </p:sp>
      <p:sp>
        <p:nvSpPr>
          <p:cNvPr id="5" name="Content Placeholder 4">
            <a:extLst>
              <a:ext uri="{FF2B5EF4-FFF2-40B4-BE49-F238E27FC236}">
                <a16:creationId xmlns:a16="http://schemas.microsoft.com/office/drawing/2014/main" xmlns="" id="{E3ABDA7A-E801-4C04-AE8D-5EC35D655D10}"/>
              </a:ext>
            </a:extLst>
          </p:cNvPr>
          <p:cNvSpPr>
            <a:spLocks noGrp="1"/>
          </p:cNvSpPr>
          <p:nvPr>
            <p:ph sz="half" idx="1"/>
          </p:nvPr>
        </p:nvSpPr>
        <p:spPr>
          <a:xfrm>
            <a:off x="838946" y="1729482"/>
            <a:ext cx="5180865" cy="3399036"/>
          </a:xfrm>
          <a:solidFill>
            <a:schemeClr val="accent2">
              <a:lumMod val="20000"/>
              <a:lumOff val="80000"/>
            </a:schemeClr>
          </a:solidFill>
        </p:spPr>
        <p:txBody>
          <a:bodyPr anchor="ctr">
            <a:normAutofit/>
          </a:bodyPr>
          <a:lstStyle/>
          <a:p>
            <a:pPr marL="0" indent="0" algn="ctr">
              <a:buNone/>
            </a:pPr>
            <a:r>
              <a:rPr lang="en-US" sz="4000">
                <a:solidFill>
                  <a:srgbClr val="D83B01"/>
                </a:solidFill>
              </a:rPr>
              <a:t>People with disabilities can create, consume, and communicate from any device</a:t>
            </a:r>
          </a:p>
        </p:txBody>
      </p:sp>
      <p:sp>
        <p:nvSpPr>
          <p:cNvPr id="6" name="Content Placeholder 5">
            <a:extLst>
              <a:ext uri="{FF2B5EF4-FFF2-40B4-BE49-F238E27FC236}">
                <a16:creationId xmlns:a16="http://schemas.microsoft.com/office/drawing/2014/main" xmlns="" id="{39CE5808-1D42-4DC7-B91B-12A19ED61322}"/>
              </a:ext>
            </a:extLst>
          </p:cNvPr>
          <p:cNvSpPr txBox="1">
            <a:spLocks/>
          </p:cNvSpPr>
          <p:nvPr/>
        </p:nvSpPr>
        <p:spPr>
          <a:xfrm>
            <a:off x="6172189" y="1729482"/>
            <a:ext cx="5180865" cy="3399036"/>
          </a:xfrm>
          <a:prstGeom prst="rect">
            <a:avLst/>
          </a:prstGeom>
          <a:solidFill>
            <a:srgbClr val="D83B01"/>
          </a:solidFill>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225">
              <a:buNone/>
            </a:pPr>
            <a:r>
              <a:rPr lang="en-US" sz="4000">
                <a:solidFill>
                  <a:srgbClr val="ED7D31">
                    <a:lumMod val="20000"/>
                    <a:lumOff val="80000"/>
                  </a:srgbClr>
                </a:solidFill>
                <a:latin typeface="Calibri" panose="020F0502020204030204"/>
              </a:rPr>
              <a:t>It’s easy for everyone to create accessible content</a:t>
            </a:r>
          </a:p>
        </p:txBody>
      </p:sp>
    </p:spTree>
    <p:extLst>
      <p:ext uri="{BB962C8B-B14F-4D97-AF65-F5344CB8AC3E}">
        <p14:creationId xmlns:p14="http://schemas.microsoft.com/office/powerpoint/2010/main" val="87414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A834C3B4-0D87-4730-BE02-15BF50DBD16F}"/>
              </a:ext>
            </a:extLst>
          </p:cNvPr>
          <p:cNvSpPr>
            <a:spLocks noGrp="1"/>
          </p:cNvSpPr>
          <p:nvPr>
            <p:ph type="title"/>
          </p:nvPr>
        </p:nvSpPr>
        <p:spPr>
          <a:xfrm>
            <a:off x="1" y="486"/>
            <a:ext cx="12191999" cy="896425"/>
          </a:xfrm>
          <a:noFill/>
        </p:spPr>
        <p:txBody>
          <a:bodyPr>
            <a:normAutofit/>
          </a:bodyPr>
          <a:lstStyle/>
          <a:p>
            <a:r>
              <a:rPr lang="en-US" sz="3921">
                <a:solidFill>
                  <a:schemeClr val="tx1">
                    <a:lumMod val="75000"/>
                    <a:lumOff val="25000"/>
                  </a:schemeClr>
                </a:solidFill>
                <a:latin typeface="Segoe UI Semibold" panose="020B0702040204020203" pitchFamily="34" charset="0"/>
                <a:cs typeface="Segoe UI Semibold" panose="020B0702040204020203" pitchFamily="34" charset="0"/>
              </a:rPr>
              <a:t>Looking back</a:t>
            </a:r>
          </a:p>
        </p:txBody>
      </p:sp>
      <p:pic>
        <p:nvPicPr>
          <p:cNvPr id="12" name="Picture 11" descr="Picture of conference room for 508 Accessibility Day, December 6 2016">
            <a:extLst>
              <a:ext uri="{FF2B5EF4-FFF2-40B4-BE49-F238E27FC236}">
                <a16:creationId xmlns:a16="http://schemas.microsoft.com/office/drawing/2014/main" xmlns="" id="{1DDC9DE7-6965-4BF5-B827-DC714F325F13}"/>
              </a:ext>
            </a:extLst>
          </p:cNvPr>
          <p:cNvPicPr>
            <a:picLocks noChangeAspect="1"/>
          </p:cNvPicPr>
          <p:nvPr/>
        </p:nvPicPr>
        <p:blipFill>
          <a:blip r:embed="rId3"/>
          <a:stretch>
            <a:fillRect/>
          </a:stretch>
        </p:blipFill>
        <p:spPr>
          <a:xfrm>
            <a:off x="176095" y="957642"/>
            <a:ext cx="11839810" cy="4942717"/>
          </a:xfrm>
          <a:prstGeom prst="rect">
            <a:avLst/>
          </a:prstGeom>
        </p:spPr>
      </p:pic>
    </p:spTree>
    <p:extLst>
      <p:ext uri="{BB962C8B-B14F-4D97-AF65-F5344CB8AC3E}">
        <p14:creationId xmlns:p14="http://schemas.microsoft.com/office/powerpoint/2010/main" val="4047431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83968352-D813-4E5A-9E54-CC7155F76958}"/>
              </a:ext>
            </a:extLst>
          </p:cNvPr>
          <p:cNvSpPr>
            <a:spLocks noGrp="1"/>
          </p:cNvSpPr>
          <p:nvPr>
            <p:ph type="title"/>
          </p:nvPr>
        </p:nvSpPr>
        <p:spPr>
          <a:xfrm>
            <a:off x="0" y="488"/>
            <a:ext cx="12192000" cy="899537"/>
          </a:xfrm>
          <a:noFill/>
        </p:spPr>
        <p:txBody>
          <a:bodyPr vert="horz" wrap="square" lIns="89642" tIns="44821" rIns="89642" bIns="44821" rtlCol="0" anchor="ctr">
            <a:normAutofit/>
          </a:bodyPr>
          <a:lstStyle/>
          <a:p>
            <a:pPr defTabSz="914225"/>
            <a:r>
              <a:rPr lang="en-US" sz="3921">
                <a:latin typeface="Segoe UI Semibold" panose="020B0702040204020203" pitchFamily="34" charset="0"/>
                <a:ea typeface="+mj-ea"/>
                <a:cs typeface="Segoe UI Semibold" panose="020B0702040204020203" pitchFamily="34" charset="0"/>
              </a:rPr>
              <a:t>Office’s Accessible-Authoring Journey </a:t>
            </a:r>
            <a:r>
              <a:rPr lang="en-US" sz="3921" i="1">
                <a:latin typeface="Segoe UI Semibold" panose="020B0702040204020203" pitchFamily="34" charset="0"/>
                <a:ea typeface="+mj-ea"/>
                <a:cs typeface="Segoe UI Semibold" panose="020B0702040204020203" pitchFamily="34" charset="0"/>
              </a:rPr>
              <a:t>December 2016</a:t>
            </a:r>
          </a:p>
        </p:txBody>
      </p:sp>
      <p:graphicFrame>
        <p:nvGraphicFramePr>
          <p:cNvPr id="4" name="Content Placeholder 3">
            <a:extLst>
              <a:ext uri="{FF2B5EF4-FFF2-40B4-BE49-F238E27FC236}">
                <a16:creationId xmlns:a16="http://schemas.microsoft.com/office/drawing/2014/main" xmlns="" id="{9D4A9782-0471-42C1-A772-B8FD505AFB2C}"/>
              </a:ext>
            </a:extLst>
          </p:cNvPr>
          <p:cNvGraphicFramePr>
            <a:graphicFrameLocks noGrp="1"/>
          </p:cNvGraphicFramePr>
          <p:nvPr>
            <p:ph sz="quarter" idx="10"/>
            <p:extLst/>
          </p:nvPr>
        </p:nvGraphicFramePr>
        <p:xfrm>
          <a:off x="287916" y="1337343"/>
          <a:ext cx="11636403" cy="4822404"/>
        </p:xfrm>
        <a:graphic>
          <a:graphicData uri="http://schemas.openxmlformats.org/drawingml/2006/table">
            <a:tbl>
              <a:tblPr firstRow="1" bandRow="1">
                <a:tableStyleId>{8EC20E35-A176-4012-BC5E-935CFFF8708E}</a:tableStyleId>
              </a:tblPr>
              <a:tblGrid>
                <a:gridCol w="3878801">
                  <a:extLst>
                    <a:ext uri="{9D8B030D-6E8A-4147-A177-3AD203B41FA5}">
                      <a16:colId xmlns:a16="http://schemas.microsoft.com/office/drawing/2014/main" xmlns="" val="223759422"/>
                    </a:ext>
                  </a:extLst>
                </a:gridCol>
                <a:gridCol w="3878801">
                  <a:extLst>
                    <a:ext uri="{9D8B030D-6E8A-4147-A177-3AD203B41FA5}">
                      <a16:colId xmlns:a16="http://schemas.microsoft.com/office/drawing/2014/main" xmlns="" val="404009138"/>
                    </a:ext>
                  </a:extLst>
                </a:gridCol>
                <a:gridCol w="3878801">
                  <a:extLst>
                    <a:ext uri="{9D8B030D-6E8A-4147-A177-3AD203B41FA5}">
                      <a16:colId xmlns:a16="http://schemas.microsoft.com/office/drawing/2014/main" xmlns="" val="2674806902"/>
                    </a:ext>
                  </a:extLst>
                </a:gridCol>
              </a:tblGrid>
              <a:tr h="388451">
                <a:tc>
                  <a:txBody>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Office 2010</a:t>
                      </a:r>
                      <a:endParaRPr kumimoji="0" lang="en-US" sz="2000" b="0"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endParaRPr>
                    </a:p>
                  </a:txBody>
                  <a:tcPr marL="89642" marR="89642" marT="44821" marB="44821"/>
                </a:tc>
                <a:tc>
                  <a:txBody>
                    <a:bodyPr/>
                    <a:lstStyle/>
                    <a:p>
                      <a:r>
                        <a:rPr kumimoji="0" lang="en-US" sz="20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rPr>
                        <a:t>Generally Available in Office 365</a:t>
                      </a:r>
                      <a:endParaRPr lang="en-US" sz="1700">
                        <a:solidFill>
                          <a:schemeClr val="tx1"/>
                        </a:solidFill>
                      </a:endParaRPr>
                    </a:p>
                  </a:txBody>
                  <a:tcPr marL="89642" marR="89642" marT="44821" marB="44821">
                    <a:solidFill>
                      <a:schemeClr val="bg1">
                        <a:lumMod val="85000"/>
                      </a:schemeClr>
                    </a:solidFill>
                  </a:tcPr>
                </a:tc>
                <a:tc>
                  <a:txBody>
                    <a:bodyPr/>
                    <a:lstStyle/>
                    <a:p>
                      <a:pPr algn="ctr"/>
                      <a:r>
                        <a:rPr kumimoji="0" lang="en-US" sz="20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Coming Soon to Office 365</a:t>
                      </a:r>
                      <a:endParaRPr lang="en-US" sz="1700">
                        <a:solidFill>
                          <a:schemeClr val="bg1"/>
                        </a:solidFill>
                      </a:endParaRPr>
                    </a:p>
                  </a:txBody>
                  <a:tcPr marL="89642" marR="89642" marT="44821" marB="44821"/>
                </a:tc>
                <a:extLst>
                  <a:ext uri="{0D108BD9-81ED-4DB2-BD59-A6C34878D82A}">
                    <a16:rowId xmlns:a16="http://schemas.microsoft.com/office/drawing/2014/main" xmlns="" val="424805962"/>
                  </a:ext>
                </a:extLst>
              </a:tr>
              <a:tr h="4043872">
                <a:tc>
                  <a:txBody>
                    <a:bodyPr/>
                    <a:lstStyle/>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Remediation-centric</a:t>
                      </a:r>
                    </a:p>
                    <a:p>
                      <a:pPr marL="230188" marR="0" lvl="0" indent="-230188"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Accessibility checker in Word, Excel, PowerPoint Desktop</a:t>
                      </a:r>
                    </a:p>
                    <a:p>
                      <a:pPr marL="230188" marR="0" lvl="0" indent="-230188"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Available at no cost, offline, no further installations required</a:t>
                      </a:r>
                    </a:p>
                  </a:txBody>
                  <a:tcPr marL="89642" marR="89642" marT="44821" marB="44821"/>
                </a:tc>
                <a:tc>
                  <a:txBody>
                    <a:bodyPr/>
                    <a:lstStyle/>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New Prevention Capabilities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accessible templates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and default themes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New accessible authoring capabilities in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any app on any device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(e.g. alt text, headers)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intelligent services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for faster creation of more accessible content (Designer, Editor)</a:t>
                      </a:r>
                    </a:p>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Improved Remediation</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accessibility checker workflow</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in-app guidance</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 and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help documentation</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accessibility checker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in Desktop, Mac, and Web apps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tagged PDF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generation</a:t>
                      </a:r>
                    </a:p>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6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New Sharing Capabilities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acc checker in Outlook  </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reminders when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sending emails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to users who prefer accessible content in OWA</a:t>
                      </a:r>
                      <a:endParaRPr lang="en-US" sz="1700"/>
                    </a:p>
                  </a:txBody>
                  <a:tcPr marL="89642" marR="89642" marT="44821" marB="44821">
                    <a:solidFill>
                      <a:schemeClr val="bg1">
                        <a:lumMod val="85000"/>
                      </a:schemeClr>
                    </a:solidFill>
                  </a:tcPr>
                </a:tc>
                <a:tc>
                  <a:txBody>
                    <a:bodyPr/>
                    <a:lstStyle/>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Automatic alt text suggestions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Automatic accessible hyperlinks to recent Office documents</a:t>
                      </a:r>
                      <a:endParaRPr kumimoji="0" lang="en-US" sz="16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Updated acc checker categories and rules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Reminders when sending emails in Outlook</a:t>
                      </a:r>
                      <a:endParaRPr lang="en-US" sz="1700"/>
                    </a:p>
                  </a:txBody>
                  <a:tcPr marL="89642" marR="89642" marT="44821" marB="44821"/>
                </a:tc>
                <a:extLst>
                  <a:ext uri="{0D108BD9-81ED-4DB2-BD59-A6C34878D82A}">
                    <a16:rowId xmlns:a16="http://schemas.microsoft.com/office/drawing/2014/main" xmlns="" val="1558681433"/>
                  </a:ext>
                </a:extLst>
              </a:tr>
            </a:tbl>
          </a:graphicData>
        </a:graphic>
      </p:graphicFrame>
    </p:spTree>
    <p:extLst>
      <p:ext uri="{BB962C8B-B14F-4D97-AF65-F5344CB8AC3E}">
        <p14:creationId xmlns:p14="http://schemas.microsoft.com/office/powerpoint/2010/main" val="224666868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Screenshot of accessibility checker in PowerPoint for Mac">
            <a:extLst>
              <a:ext uri="{FF2B5EF4-FFF2-40B4-BE49-F238E27FC236}">
                <a16:creationId xmlns:a16="http://schemas.microsoft.com/office/drawing/2014/main" xmlns="" id="{CA74F356-64AD-4F14-BF0F-DEA015912BDA}"/>
              </a:ext>
            </a:extLst>
          </p:cNvPr>
          <p:cNvPicPr>
            <a:picLocks noChangeAspect="1"/>
          </p:cNvPicPr>
          <p:nvPr/>
        </p:nvPicPr>
        <p:blipFill>
          <a:blip r:embed="rId3" r:link="rId4" cstate="print">
            <a:extLst>
              <a:ext uri="{28A0092B-C50C-407E-A947-70E740481C1C}">
                <a14:useLocalDpi xmlns:a14="http://schemas.microsoft.com/office/drawing/2010/main" val="0"/>
              </a:ext>
            </a:extLst>
          </a:blip>
          <a:srcRect/>
          <a:stretch>
            <a:fillRect/>
          </a:stretch>
        </p:blipFill>
        <p:spPr bwMode="auto">
          <a:xfrm>
            <a:off x="4690677" y="546058"/>
            <a:ext cx="3843899" cy="1978437"/>
          </a:xfrm>
          <a:prstGeom prst="rect">
            <a:avLst/>
          </a:prstGeom>
          <a:noFill/>
          <a:ln>
            <a:noFill/>
          </a:ln>
          <a:effectLst>
            <a:outerShdw blurRad="50800" dist="38100" dir="2700000" algn="tl" rotWithShape="0">
              <a:prstClr val="black">
                <a:alpha val="40000"/>
              </a:prstClr>
            </a:outerShdw>
          </a:effectLst>
        </p:spPr>
      </p:pic>
      <p:sp>
        <p:nvSpPr>
          <p:cNvPr id="4" name="Title 3">
            <a:extLst>
              <a:ext uri="{FF2B5EF4-FFF2-40B4-BE49-F238E27FC236}">
                <a16:creationId xmlns:a16="http://schemas.microsoft.com/office/drawing/2014/main" xmlns="" id="{5BA45666-9115-4C79-88C5-F4B9E85B7B7A}"/>
              </a:ext>
            </a:extLst>
          </p:cNvPr>
          <p:cNvSpPr>
            <a:spLocks noGrp="1"/>
          </p:cNvSpPr>
          <p:nvPr>
            <p:ph type="title"/>
          </p:nvPr>
        </p:nvSpPr>
        <p:spPr>
          <a:xfrm>
            <a:off x="0" y="487"/>
            <a:ext cx="12192000" cy="896425"/>
          </a:xfrm>
        </p:spPr>
        <p:txBody>
          <a:bodyPr anchor="ctr"/>
          <a:lstStyle/>
          <a:p>
            <a:r>
              <a:rPr lang="en-US" sz="3921">
                <a:solidFill>
                  <a:schemeClr val="tx1">
                    <a:lumMod val="75000"/>
                  </a:schemeClr>
                </a:solidFill>
                <a:latin typeface="Segoe UI Semibold" panose="020B0702040204020203" pitchFamily="34" charset="0"/>
                <a:cs typeface="Segoe UI Semibold" panose="020B0702040204020203" pitchFamily="34" charset="0"/>
              </a:rPr>
              <a:t>Last year’s Demos</a:t>
            </a:r>
          </a:p>
        </p:txBody>
      </p:sp>
      <p:pic>
        <p:nvPicPr>
          <p:cNvPr id="6" name="Picture 5" descr="Screenshot of Template page in Word, showing filtered list of accessible templates">
            <a:extLst>
              <a:ext uri="{FF2B5EF4-FFF2-40B4-BE49-F238E27FC236}">
                <a16:creationId xmlns:a16="http://schemas.microsoft.com/office/drawing/2014/main" xmlns="" id="{E8F48F3E-FD59-4BB0-8C36-15964092DA9F}"/>
              </a:ext>
            </a:extLst>
          </p:cNvPr>
          <p:cNvPicPr>
            <a:picLocks noChangeAspect="1"/>
          </p:cNvPicPr>
          <p:nvPr/>
        </p:nvPicPr>
        <p:blipFill>
          <a:blip r:embed="rId5"/>
          <a:stretch>
            <a:fillRect/>
          </a:stretch>
        </p:blipFill>
        <p:spPr>
          <a:xfrm>
            <a:off x="701621" y="926895"/>
            <a:ext cx="2811802" cy="2434664"/>
          </a:xfrm>
          <a:prstGeom prst="rect">
            <a:avLst/>
          </a:prstGeom>
          <a:effectLst>
            <a:outerShdw blurRad="50800" dist="38100" dir="2700000" algn="tl" rotWithShape="0">
              <a:prstClr val="black">
                <a:alpha val="40000"/>
              </a:prstClr>
            </a:outerShdw>
          </a:effectLst>
        </p:spPr>
      </p:pic>
      <p:pic>
        <p:nvPicPr>
          <p:cNvPr id="12" name="Picture 11" descr="Screenshot of details from the &quot;accessible template sampler&quot; in Word">
            <a:extLst>
              <a:ext uri="{FF2B5EF4-FFF2-40B4-BE49-F238E27FC236}">
                <a16:creationId xmlns:a16="http://schemas.microsoft.com/office/drawing/2014/main" xmlns="" id="{A2C7C02C-0C2E-4024-991B-9D1147F6122B}"/>
              </a:ext>
            </a:extLst>
          </p:cNvPr>
          <p:cNvPicPr>
            <a:picLocks noChangeAspect="1"/>
          </p:cNvPicPr>
          <p:nvPr/>
        </p:nvPicPr>
        <p:blipFill rotWithShape="1">
          <a:blip r:embed="rId6"/>
          <a:srcRect l="1402" t="1369" r="1039" b="1641"/>
          <a:stretch/>
        </p:blipFill>
        <p:spPr>
          <a:xfrm>
            <a:off x="1575141" y="2386541"/>
            <a:ext cx="2375311" cy="1792850"/>
          </a:xfrm>
          <a:prstGeom prst="rect">
            <a:avLst/>
          </a:prstGeom>
          <a:effectLst>
            <a:outerShdw blurRad="50800" dist="38100" dir="2700000" algn="tl" rotWithShape="0">
              <a:prstClr val="black">
                <a:alpha val="40000"/>
              </a:prstClr>
            </a:outerShdw>
          </a:effectLst>
        </p:spPr>
      </p:pic>
      <p:pic>
        <p:nvPicPr>
          <p:cNvPr id="8" name="Picture 7" descr="Screenshot of document themes in Word">
            <a:extLst>
              <a:ext uri="{FF2B5EF4-FFF2-40B4-BE49-F238E27FC236}">
                <a16:creationId xmlns:a16="http://schemas.microsoft.com/office/drawing/2014/main" xmlns="" id="{315CBA7D-A309-441A-BBC6-85879094190E}"/>
              </a:ext>
            </a:extLst>
          </p:cNvPr>
          <p:cNvPicPr>
            <a:picLocks noChangeAspect="1"/>
          </p:cNvPicPr>
          <p:nvPr/>
        </p:nvPicPr>
        <p:blipFill>
          <a:blip r:embed="rId7"/>
          <a:stretch>
            <a:fillRect/>
          </a:stretch>
        </p:blipFill>
        <p:spPr>
          <a:xfrm>
            <a:off x="103123" y="1615247"/>
            <a:ext cx="1285438" cy="2267080"/>
          </a:xfrm>
          <a:prstGeom prst="rect">
            <a:avLst/>
          </a:prstGeom>
          <a:effectLst>
            <a:outerShdw blurRad="50800" dist="38100" dir="2700000" algn="tl" rotWithShape="0">
              <a:prstClr val="black">
                <a:alpha val="40000"/>
              </a:prstClr>
            </a:outerShdw>
          </a:effectLst>
        </p:spPr>
      </p:pic>
      <p:pic>
        <p:nvPicPr>
          <p:cNvPr id="13" name="Picture 12" descr="Screenshot of Editor in Word that can detect use of inclusive bias.">
            <a:extLst>
              <a:ext uri="{FF2B5EF4-FFF2-40B4-BE49-F238E27FC236}">
                <a16:creationId xmlns:a16="http://schemas.microsoft.com/office/drawing/2014/main" xmlns="" id="{E13019C9-8246-4F59-9A36-DFE75D445FD7}"/>
              </a:ext>
            </a:extLst>
          </p:cNvPr>
          <p:cNvPicPr>
            <a:picLocks noChangeAspect="1"/>
          </p:cNvPicPr>
          <p:nvPr/>
        </p:nvPicPr>
        <p:blipFill>
          <a:blip r:embed="rId8"/>
          <a:stretch>
            <a:fillRect/>
          </a:stretch>
        </p:blipFill>
        <p:spPr>
          <a:xfrm>
            <a:off x="7379604" y="1967018"/>
            <a:ext cx="4180438" cy="2486299"/>
          </a:xfrm>
          <a:prstGeom prst="rect">
            <a:avLst/>
          </a:prstGeom>
          <a:effectLst>
            <a:outerShdw blurRad="50800" dist="38100" dir="2700000" algn="tl" rotWithShape="0">
              <a:prstClr val="black">
                <a:alpha val="40000"/>
              </a:prstClr>
            </a:outerShdw>
          </a:effectLst>
        </p:spPr>
      </p:pic>
      <p:pic>
        <p:nvPicPr>
          <p:cNvPr id="15" name="Picture 14" descr="Screenshot of Excel on Android, showing alt text UI">
            <a:extLst>
              <a:ext uri="{FF2B5EF4-FFF2-40B4-BE49-F238E27FC236}">
                <a16:creationId xmlns:a16="http://schemas.microsoft.com/office/drawing/2014/main" xmlns="" id="{2866143F-3A4D-490A-90D5-82B515DC72AB}"/>
              </a:ext>
            </a:extLst>
          </p:cNvPr>
          <p:cNvPicPr>
            <a:picLocks noChangeAspect="1"/>
          </p:cNvPicPr>
          <p:nvPr/>
        </p:nvPicPr>
        <p:blipFill>
          <a:blip r:embed="rId9"/>
          <a:stretch>
            <a:fillRect/>
          </a:stretch>
        </p:blipFill>
        <p:spPr>
          <a:xfrm>
            <a:off x="5122414" y="1676048"/>
            <a:ext cx="1691123" cy="3476199"/>
          </a:xfrm>
          <a:prstGeom prst="rect">
            <a:avLst/>
          </a:prstGeom>
          <a:effectLst>
            <a:outerShdw blurRad="50800" dist="38100" dir="2700000" algn="tl" rotWithShape="0">
              <a:prstClr val="black">
                <a:alpha val="40000"/>
              </a:prstClr>
            </a:outerShdw>
          </a:effectLst>
        </p:spPr>
      </p:pic>
      <p:pic>
        <p:nvPicPr>
          <p:cNvPr id="16" name="Picture 15" descr="Screenshot of Review tab in Office showing the new location for accessibility checker button">
            <a:extLst>
              <a:ext uri="{FF2B5EF4-FFF2-40B4-BE49-F238E27FC236}">
                <a16:creationId xmlns:a16="http://schemas.microsoft.com/office/drawing/2014/main" xmlns="" id="{8AE0ECF5-A9F5-4C29-8E3C-BA8C4EACD7C0}"/>
              </a:ext>
            </a:extLst>
          </p:cNvPr>
          <p:cNvPicPr>
            <a:picLocks noChangeAspect="1"/>
          </p:cNvPicPr>
          <p:nvPr/>
        </p:nvPicPr>
        <p:blipFill>
          <a:blip r:embed="rId10"/>
          <a:stretch>
            <a:fillRect/>
          </a:stretch>
        </p:blipFill>
        <p:spPr>
          <a:xfrm>
            <a:off x="6332185" y="4934058"/>
            <a:ext cx="5859815" cy="971749"/>
          </a:xfrm>
          <a:prstGeom prst="rect">
            <a:avLst/>
          </a:prstGeom>
          <a:effectLst>
            <a:outerShdw blurRad="50800" dist="38100" dir="2700000" algn="tl" rotWithShape="0">
              <a:prstClr val="black">
                <a:alpha val="40000"/>
              </a:prstClr>
            </a:outerShdw>
          </a:effectLst>
        </p:spPr>
      </p:pic>
      <p:pic>
        <p:nvPicPr>
          <p:cNvPr id="17" name="Picture 16" descr="Screenshot of Outlook Web Access mailtip, reminder senders to check accessibility of the email before sending to someone who prefers accessible content">
            <a:extLst>
              <a:ext uri="{FF2B5EF4-FFF2-40B4-BE49-F238E27FC236}">
                <a16:creationId xmlns:a16="http://schemas.microsoft.com/office/drawing/2014/main" xmlns="" id="{D409439F-3DA7-4A4C-875F-98083E3E66C4}"/>
              </a:ext>
            </a:extLst>
          </p:cNvPr>
          <p:cNvPicPr>
            <a:picLocks noChangeAspect="1"/>
          </p:cNvPicPr>
          <p:nvPr/>
        </p:nvPicPr>
        <p:blipFill>
          <a:blip r:embed="rId11"/>
          <a:stretch>
            <a:fillRect/>
          </a:stretch>
        </p:blipFill>
        <p:spPr>
          <a:xfrm>
            <a:off x="2237381" y="2752640"/>
            <a:ext cx="4659947" cy="357225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486554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F4317FF6-7CE1-4D98-9C5F-49427D8C4F0D}"/>
              </a:ext>
            </a:extLst>
          </p:cNvPr>
          <p:cNvSpPr>
            <a:spLocks noGrp="1"/>
          </p:cNvSpPr>
          <p:nvPr>
            <p:ph type="body" sz="quarter" idx="10"/>
          </p:nvPr>
        </p:nvSpPr>
        <p:spPr>
          <a:xfrm>
            <a:off x="269239" y="1189495"/>
            <a:ext cx="11653523" cy="3722800"/>
          </a:xfrm>
        </p:spPr>
        <p:txBody>
          <a:bodyPr/>
          <a:lstStyle/>
          <a:p>
            <a:r>
              <a:rPr lang="en-US"/>
              <a:t>&lt;show chart of acc checker usage before/after moving the UI to ribbon&gt;</a:t>
            </a:r>
          </a:p>
          <a:p>
            <a:r>
              <a:rPr lang="en-US"/>
              <a:t>Users</a:t>
            </a:r>
          </a:p>
          <a:p>
            <a:pPr lvl="1"/>
            <a:r>
              <a:rPr lang="en-US"/>
              <a:t>~4x increase in average monthly users comparing Sep-Nov 2016 vs. 2017</a:t>
            </a:r>
          </a:p>
          <a:p>
            <a:pPr lvl="2"/>
            <a:r>
              <a:rPr lang="en-US"/>
              <a:t>Word currently averaging ~250K users monthly</a:t>
            </a:r>
          </a:p>
          <a:p>
            <a:r>
              <a:rPr lang="en-US"/>
              <a:t>Usage</a:t>
            </a:r>
          </a:p>
          <a:p>
            <a:pPr lvl="1"/>
            <a:r>
              <a:rPr lang="en-US"/>
              <a:t>&lt;clicks&gt;</a:t>
            </a:r>
          </a:p>
        </p:txBody>
      </p:sp>
      <p:sp>
        <p:nvSpPr>
          <p:cNvPr id="4" name="Title 3">
            <a:extLst>
              <a:ext uri="{FF2B5EF4-FFF2-40B4-BE49-F238E27FC236}">
                <a16:creationId xmlns:a16="http://schemas.microsoft.com/office/drawing/2014/main" xmlns="" id="{1142DC2E-0142-4B4E-92FB-6BC381DD11F3}"/>
              </a:ext>
            </a:extLst>
          </p:cNvPr>
          <p:cNvSpPr>
            <a:spLocks noGrp="1"/>
          </p:cNvSpPr>
          <p:nvPr>
            <p:ph type="title"/>
          </p:nvPr>
        </p:nvSpPr>
        <p:spPr>
          <a:xfrm>
            <a:off x="0" y="488"/>
            <a:ext cx="12192000" cy="899537"/>
          </a:xfrm>
        </p:spPr>
        <p:txBody>
          <a:bodyPr/>
          <a:lstStyle/>
          <a:p>
            <a:r>
              <a:rPr lang="en-US" sz="3921">
                <a:highlight>
                  <a:srgbClr val="FFFF00"/>
                </a:highlight>
                <a:latin typeface="Segoe UI Semibold" panose="020B0702040204020203" pitchFamily="34" charset="0"/>
                <a:cs typeface="Segoe UI Semibold" panose="020B0702040204020203" pitchFamily="34" charset="0"/>
              </a:rPr>
              <a:t>Impact of some of these changes</a:t>
            </a:r>
          </a:p>
        </p:txBody>
      </p:sp>
      <p:graphicFrame>
        <p:nvGraphicFramePr>
          <p:cNvPr id="6" name="Chart 5">
            <a:extLst>
              <a:ext uri="{FF2B5EF4-FFF2-40B4-BE49-F238E27FC236}">
                <a16:creationId xmlns:a16="http://schemas.microsoft.com/office/drawing/2014/main" xmlns="" id="{50215BFB-E060-4C95-AC32-E7088F118700}"/>
              </a:ext>
            </a:extLst>
          </p:cNvPr>
          <p:cNvGraphicFramePr/>
          <p:nvPr>
            <p:extLst/>
          </p:nvPr>
        </p:nvGraphicFramePr>
        <p:xfrm>
          <a:off x="2032001" y="719667"/>
          <a:ext cx="8128000" cy="54186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2538826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83968352-D813-4E5A-9E54-CC7155F76958}"/>
              </a:ext>
            </a:extLst>
          </p:cNvPr>
          <p:cNvSpPr>
            <a:spLocks noGrp="1"/>
          </p:cNvSpPr>
          <p:nvPr>
            <p:ph type="title"/>
          </p:nvPr>
        </p:nvSpPr>
        <p:spPr>
          <a:xfrm>
            <a:off x="0" y="488"/>
            <a:ext cx="12192000" cy="899537"/>
          </a:xfrm>
          <a:noFill/>
        </p:spPr>
        <p:txBody>
          <a:bodyPr vert="horz" wrap="square" lIns="89642" tIns="44821" rIns="89642" bIns="44821" rtlCol="0" anchor="ctr">
            <a:noAutofit/>
          </a:bodyPr>
          <a:lstStyle/>
          <a:p>
            <a:pPr defTabSz="914225"/>
            <a:r>
              <a:rPr lang="en-US" sz="3921">
                <a:latin typeface="Segoe UI Semibold" panose="020B0702040204020203" pitchFamily="34" charset="0"/>
                <a:ea typeface="+mj-ea"/>
                <a:cs typeface="Segoe UI Semibold" panose="020B0702040204020203" pitchFamily="34" charset="0"/>
              </a:rPr>
              <a:t>Office’s Accessible-Authoring Journey </a:t>
            </a:r>
            <a:r>
              <a:rPr lang="en-US" sz="3921" i="1">
                <a:latin typeface="Segoe UI Semibold" panose="020B0702040204020203" pitchFamily="34" charset="0"/>
                <a:ea typeface="+mj-ea"/>
                <a:cs typeface="Segoe UI Semibold" panose="020B0702040204020203" pitchFamily="34" charset="0"/>
              </a:rPr>
              <a:t>December 2017</a:t>
            </a:r>
          </a:p>
        </p:txBody>
      </p:sp>
      <p:graphicFrame>
        <p:nvGraphicFramePr>
          <p:cNvPr id="4" name="Content Placeholder 3">
            <a:extLst>
              <a:ext uri="{FF2B5EF4-FFF2-40B4-BE49-F238E27FC236}">
                <a16:creationId xmlns:a16="http://schemas.microsoft.com/office/drawing/2014/main" xmlns="" id="{9D4A9782-0471-42C1-A772-B8FD505AFB2C}"/>
              </a:ext>
            </a:extLst>
          </p:cNvPr>
          <p:cNvGraphicFramePr>
            <a:graphicFrameLocks noGrp="1"/>
          </p:cNvGraphicFramePr>
          <p:nvPr>
            <p:ph sz="quarter" idx="10"/>
            <p:extLst/>
          </p:nvPr>
        </p:nvGraphicFramePr>
        <p:xfrm>
          <a:off x="287916" y="1337343"/>
          <a:ext cx="11636403" cy="4822404"/>
        </p:xfrm>
        <a:graphic>
          <a:graphicData uri="http://schemas.openxmlformats.org/drawingml/2006/table">
            <a:tbl>
              <a:tblPr firstRow="1" bandRow="1">
                <a:tableStyleId>{8EC20E35-A176-4012-BC5E-935CFFF8708E}</a:tableStyleId>
              </a:tblPr>
              <a:tblGrid>
                <a:gridCol w="3878801">
                  <a:extLst>
                    <a:ext uri="{9D8B030D-6E8A-4147-A177-3AD203B41FA5}">
                      <a16:colId xmlns:a16="http://schemas.microsoft.com/office/drawing/2014/main" xmlns="" val="223759422"/>
                    </a:ext>
                  </a:extLst>
                </a:gridCol>
                <a:gridCol w="3878801">
                  <a:extLst>
                    <a:ext uri="{9D8B030D-6E8A-4147-A177-3AD203B41FA5}">
                      <a16:colId xmlns:a16="http://schemas.microsoft.com/office/drawing/2014/main" xmlns="" val="404009138"/>
                    </a:ext>
                  </a:extLst>
                </a:gridCol>
                <a:gridCol w="3878801">
                  <a:extLst>
                    <a:ext uri="{9D8B030D-6E8A-4147-A177-3AD203B41FA5}">
                      <a16:colId xmlns:a16="http://schemas.microsoft.com/office/drawing/2014/main" xmlns="" val="2674806902"/>
                    </a:ext>
                  </a:extLst>
                </a:gridCol>
              </a:tblGrid>
              <a:tr h="388451">
                <a:tc>
                  <a:txBody>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Office 2010</a:t>
                      </a:r>
                      <a:endParaRPr kumimoji="0" lang="en-US" sz="2000" b="0" i="0" u="none" strike="noStrike" kern="1200" cap="none" spc="0" normalizeH="0" baseline="0" noProof="0">
                        <a:ln>
                          <a:noFill/>
                        </a:ln>
                        <a:solidFill>
                          <a:schemeClr val="bg1"/>
                        </a:solidFill>
                        <a:effectLst/>
                        <a:uLnTx/>
                        <a:uFillTx/>
                        <a:latin typeface="Segoe UI" panose="020B0502040204020203" pitchFamily="34" charset="0"/>
                        <a:ea typeface="+mn-ea"/>
                        <a:cs typeface="Segoe UI" panose="020B0502040204020203" pitchFamily="34" charset="0"/>
                      </a:endParaRPr>
                    </a:p>
                  </a:txBody>
                  <a:tcPr marL="89642" marR="89642" marT="44821" marB="44821"/>
                </a:tc>
                <a:tc>
                  <a:txBody>
                    <a:bodyPr/>
                    <a:lstStyle/>
                    <a:p>
                      <a:r>
                        <a:rPr kumimoji="0" lang="en-US" sz="20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Generally Available in Office 365</a:t>
                      </a:r>
                      <a:endParaRPr lang="en-US" sz="1700">
                        <a:solidFill>
                          <a:schemeClr val="bg1"/>
                        </a:solidFill>
                      </a:endParaRPr>
                    </a:p>
                  </a:txBody>
                  <a:tcPr marL="89642" marR="89642" marT="44821" marB="44821"/>
                </a:tc>
                <a:tc>
                  <a:txBody>
                    <a:bodyPr/>
                    <a:lstStyle/>
                    <a:p>
                      <a:pPr algn="ctr"/>
                      <a:r>
                        <a:rPr kumimoji="0" lang="en-US" sz="20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Coming Soon to Office 365</a:t>
                      </a:r>
                      <a:endParaRPr lang="en-US" sz="1700">
                        <a:solidFill>
                          <a:schemeClr val="bg1"/>
                        </a:solidFill>
                      </a:endParaRPr>
                    </a:p>
                  </a:txBody>
                  <a:tcPr marL="89642" marR="89642" marT="44821" marB="44821">
                    <a:solidFill>
                      <a:schemeClr val="accent3"/>
                    </a:solidFill>
                  </a:tcPr>
                </a:tc>
                <a:extLst>
                  <a:ext uri="{0D108BD9-81ED-4DB2-BD59-A6C34878D82A}">
                    <a16:rowId xmlns:a16="http://schemas.microsoft.com/office/drawing/2014/main" xmlns="" val="424805962"/>
                  </a:ext>
                </a:extLst>
              </a:tr>
              <a:tr h="4043872">
                <a:tc>
                  <a:txBody>
                    <a:bodyPr/>
                    <a:lstStyle/>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Remediation-centric</a:t>
                      </a:r>
                    </a:p>
                    <a:p>
                      <a:pPr marL="230188" marR="0" lvl="0" indent="-230188"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Accessibility checker in Word, Excel, PowerPoint Desktop</a:t>
                      </a:r>
                    </a:p>
                    <a:p>
                      <a:pPr marL="230188" marR="0" lvl="0" indent="-230188"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Available at no cost, offline, no further installations required</a:t>
                      </a:r>
                    </a:p>
                  </a:txBody>
                  <a:tcPr marL="89642" marR="89642" marT="44821" marB="44821"/>
                </a:tc>
                <a:tc>
                  <a:txBody>
                    <a:bodyPr/>
                    <a:lstStyle/>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New Prevention Capabilities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accessible templates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and default themes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New accessible authoring capabilities in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any app on any device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(e.g. alt text, headers)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intelligent services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for faster creation of more accessible content (Designer, Editor)</a:t>
                      </a:r>
                    </a:p>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8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Improved Remediation</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accessibility checker workflow</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in-app guidance</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 and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help documentation</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accessibility checker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in Desktop, Mac, and Web apps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Improved tagged PDF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generation</a:t>
                      </a:r>
                    </a:p>
                    <a:p>
                      <a:pPr marL="0" marR="0" lvl="0" indent="0" algn="ctr" defTabSz="932597" rtl="0" eaLnBrk="1" fontAlgn="auto" latinLnBrk="0" hangingPunct="1">
                        <a:lnSpc>
                          <a:spcPct val="100000"/>
                        </a:lnSpc>
                        <a:spcBef>
                          <a:spcPts val="1000"/>
                        </a:spcBef>
                        <a:spcAft>
                          <a:spcPts val="0"/>
                        </a:spcAft>
                        <a:buClrTx/>
                        <a:buSzTx/>
                        <a:buFontTx/>
                        <a:buNone/>
                        <a:tabLst/>
                        <a:defRPr/>
                      </a:pPr>
                      <a:r>
                        <a:rPr kumimoji="0" lang="en-US" sz="1600" b="0" i="0" u="none" strike="noStrike" kern="1200" cap="none" spc="0" normalizeH="0" baseline="0" noProof="0">
                          <a:ln>
                            <a:noFill/>
                          </a:ln>
                          <a:solidFill>
                            <a:srgbClr val="505050">
                              <a:lumMod val="75000"/>
                            </a:srgbClr>
                          </a:solidFill>
                          <a:effectLst/>
                          <a:uLnTx/>
                          <a:uFillTx/>
                          <a:latin typeface="Segoe UI Semibold" panose="020B0702040204020203" pitchFamily="34" charset="0"/>
                          <a:ea typeface="+mn-ea"/>
                          <a:cs typeface="Segoe UI Semibold" panose="020B0702040204020203" pitchFamily="34" charset="0"/>
                        </a:rPr>
                        <a:t>New Sharing Capabilities</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acc checker in Outlook  </a:t>
                      </a:r>
                    </a:p>
                    <a:p>
                      <a:pPr marL="291436" marR="0" lvl="0" indent="-291436" algn="l" defTabSz="932597"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New reminders when </a:t>
                      </a:r>
                      <a:r>
                        <a:rPr kumimoji="0" lang="en-US" sz="1400" b="1" i="0" u="none" strike="noStrike" kern="1200" cap="none" spc="0" normalizeH="0" baseline="0" noProof="0">
                          <a:ln>
                            <a:noFill/>
                          </a:ln>
                          <a:solidFill>
                            <a:srgbClr val="505050">
                              <a:lumMod val="75000"/>
                            </a:srgbClr>
                          </a:solidFill>
                          <a:effectLst/>
                          <a:uLnTx/>
                          <a:uFillTx/>
                          <a:latin typeface="Segoe UI Light"/>
                          <a:ea typeface="+mn-ea"/>
                          <a:cs typeface="Segoe UI Semibold" panose="020B0702040204020203" pitchFamily="34" charset="0"/>
                        </a:rPr>
                        <a:t>sending emails </a:t>
                      </a:r>
                      <a:r>
                        <a:rPr kumimoji="0" lang="en-US" sz="1400" b="0" i="0" u="none" strike="noStrike" kern="1200" cap="none" spc="0" normalizeH="0" baseline="0" noProof="0">
                          <a:ln>
                            <a:noFill/>
                          </a:ln>
                          <a:solidFill>
                            <a:srgbClr val="505050">
                              <a:lumMod val="75000"/>
                            </a:srgbClr>
                          </a:solidFill>
                          <a:effectLst/>
                          <a:uLnTx/>
                          <a:uFillTx/>
                          <a:latin typeface="Segoe UI Light"/>
                          <a:ea typeface="+mn-ea"/>
                          <a:cs typeface="Segoe UI" panose="020B0502040204020203" pitchFamily="34" charset="0"/>
                        </a:rPr>
                        <a:t>to users who prefer accessible content in OWA</a:t>
                      </a:r>
                      <a:endParaRPr lang="en-US" sz="1700"/>
                    </a:p>
                  </a:txBody>
                  <a:tcPr marL="89642" marR="89642" marT="44821" marB="44821"/>
                </a:tc>
                <a:tc>
                  <a:txBody>
                    <a:bodyPr/>
                    <a:lstStyle/>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rPr>
                        <a:t>Automatic alt text suggestions</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rPr>
                        <a:t>Automatic accessible hyperlinks to recent Office documents</a:t>
                      </a:r>
                      <a:endParaRPr kumimoji="0" lang="en-US" sz="16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rPr>
                        <a:t>Updated acc checker categories and rules</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endPar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rPr>
                        <a:t>Reminders when sending emails in Outlook</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rPr>
                        <a:t>Accessiblity Checker in SharePoint</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endParaRPr kumimoji="0" lang="en-US" sz="1400" b="0" i="0" u="none" strike="noStrike" kern="1200" cap="none" spc="0" normalizeH="0" baseline="0" noProof="0">
                        <a:ln>
                          <a:noFill/>
                        </a:ln>
                        <a:solidFill>
                          <a:srgbClr val="107C10"/>
                        </a:solidFill>
                        <a:effectLst/>
                        <a:uLnTx/>
                        <a:uFillTx/>
                        <a:latin typeface="Segoe UI Light"/>
                        <a:ea typeface="+mn-ea"/>
                        <a:cs typeface="Segoe UI" panose="020B05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rPr>
                        <a:t>1-click fix actions in acc checker</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rPr>
                        <a:t>Improved alt text workflow</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endPar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rPr>
                        <a:t>PDF Conformance Statements</a:t>
                      </a: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endPar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endParaRPr>
                    </a:p>
                    <a:p>
                      <a:pPr marL="291436" marR="0" lvl="0" indent="-291436" algn="l" defTabSz="932597" rtl="0" eaLnBrk="1" fontAlgn="auto" latinLnBrk="0" hangingPunct="1">
                        <a:lnSpc>
                          <a:spcPct val="100000"/>
                        </a:lnSpc>
                        <a:spcBef>
                          <a:spcPts val="0"/>
                        </a:spcBef>
                        <a:spcAft>
                          <a:spcPts val="0"/>
                        </a:spcAft>
                        <a:buClrTx/>
                        <a:buSzTx/>
                        <a:buFont typeface="Segoe UI Emoji" panose="020B0502040204020203" pitchFamily="34" charset="0"/>
                        <a:buChar char="⭐"/>
                        <a:tabLst/>
                        <a:defRPr/>
                      </a:pPr>
                      <a:r>
                        <a:rPr kumimoji="0" lang="en-US" sz="1800" b="0" i="0" u="none" strike="noStrike" kern="1200" cap="none" spc="0" normalizeH="0" baseline="0" noProof="0">
                          <a:ln>
                            <a:noFill/>
                          </a:ln>
                          <a:solidFill>
                            <a:srgbClr val="107C10"/>
                          </a:solidFill>
                          <a:effectLst/>
                          <a:uLnTx/>
                          <a:uFillTx/>
                          <a:latin typeface="Segoe UI Semibold" panose="020B0702040204020203" pitchFamily="34" charset="0"/>
                          <a:ea typeface="+mn-ea"/>
                          <a:cs typeface="Segoe UI Semibold" panose="020B0702040204020203" pitchFamily="34" charset="0"/>
                        </a:rPr>
                        <a:t>Joint-Authoring of AED COP guidance documents</a:t>
                      </a:r>
                      <a:endParaRPr lang="en-US" sz="1700">
                        <a:solidFill>
                          <a:srgbClr val="107C10"/>
                        </a:solidFill>
                      </a:endParaRPr>
                    </a:p>
                  </a:txBody>
                  <a:tcPr marL="89642" marR="89642" marT="44821" marB="44821">
                    <a:solidFill>
                      <a:srgbClr val="E8FCE8"/>
                    </a:solidFill>
                  </a:tcPr>
                </a:tc>
                <a:extLst>
                  <a:ext uri="{0D108BD9-81ED-4DB2-BD59-A6C34878D82A}">
                    <a16:rowId xmlns:a16="http://schemas.microsoft.com/office/drawing/2014/main" xmlns="" val="1558681433"/>
                  </a:ext>
                </a:extLst>
              </a:tr>
            </a:tbl>
          </a:graphicData>
        </a:graphic>
      </p:graphicFrame>
    </p:spTree>
    <p:extLst>
      <p:ext uri="{BB962C8B-B14F-4D97-AF65-F5344CB8AC3E}">
        <p14:creationId xmlns:p14="http://schemas.microsoft.com/office/powerpoint/2010/main" val="170308741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85FB35-41E6-4048-A9CF-A00B6B016FAE}"/>
              </a:ext>
            </a:extLst>
          </p:cNvPr>
          <p:cNvSpPr>
            <a:spLocks noGrp="1"/>
          </p:cNvSpPr>
          <p:nvPr>
            <p:ph type="title"/>
          </p:nvPr>
        </p:nvSpPr>
        <p:spPr>
          <a:xfrm>
            <a:off x="64344" y="43263"/>
            <a:ext cx="5378548" cy="724143"/>
          </a:xfrm>
        </p:spPr>
        <p:txBody>
          <a:bodyPr/>
          <a:lstStyle/>
          <a:p>
            <a:r>
              <a:rPr lang="en-US" sz="3921"/>
              <a:t>Demos</a:t>
            </a:r>
          </a:p>
        </p:txBody>
      </p:sp>
      <p:sp>
        <p:nvSpPr>
          <p:cNvPr id="4" name="Picture Placeholder 3">
            <a:extLst>
              <a:ext uri="{FF2B5EF4-FFF2-40B4-BE49-F238E27FC236}">
                <a16:creationId xmlns:a16="http://schemas.microsoft.com/office/drawing/2014/main" xmlns="" id="{8D249901-74D9-4DC9-933B-A3D56DA3F31A}"/>
              </a:ext>
            </a:extLst>
          </p:cNvPr>
          <p:cNvSpPr>
            <a:spLocks noGrp="1"/>
          </p:cNvSpPr>
          <p:nvPr>
            <p:ph type="pic" sz="quarter" idx="10"/>
          </p:nvPr>
        </p:nvSpPr>
        <p:spPr/>
      </p:sp>
      <p:sp>
        <p:nvSpPr>
          <p:cNvPr id="3" name="Content Placeholder 2">
            <a:extLst>
              <a:ext uri="{FF2B5EF4-FFF2-40B4-BE49-F238E27FC236}">
                <a16:creationId xmlns:a16="http://schemas.microsoft.com/office/drawing/2014/main" xmlns="" id="{C8A301C9-97B3-4E51-B464-3086436E5D33}"/>
              </a:ext>
            </a:extLst>
          </p:cNvPr>
          <p:cNvSpPr>
            <a:spLocks noGrp="1"/>
          </p:cNvSpPr>
          <p:nvPr>
            <p:ph sz="quarter" idx="4294967295"/>
          </p:nvPr>
        </p:nvSpPr>
        <p:spPr>
          <a:xfrm>
            <a:off x="136598" y="767407"/>
            <a:ext cx="5797549" cy="6119010"/>
          </a:xfrm>
        </p:spPr>
        <p:txBody>
          <a:bodyPr/>
          <a:lstStyle/>
          <a:p>
            <a:pPr marL="448193" indent="-448193">
              <a:buFont typeface="+mj-lt"/>
              <a:buAutoNum type="arabicPeriod"/>
            </a:pPr>
            <a:r>
              <a:rPr lang="en-US" sz="3137"/>
              <a:t>Word</a:t>
            </a:r>
          </a:p>
          <a:p>
            <a:pPr marL="684694" lvl="1" indent="-448193">
              <a:buFont typeface="+mj-lt"/>
              <a:buAutoNum type="arabicPeriod"/>
            </a:pPr>
            <a:r>
              <a:rPr lang="en-US" sz="1765"/>
              <a:t>Open a doc with errors, show acc checker scanning in the background</a:t>
            </a:r>
          </a:p>
          <a:p>
            <a:pPr marL="684694" lvl="1" indent="-448193">
              <a:buFont typeface="+mj-lt"/>
              <a:buAutoNum type="arabicPeriod"/>
            </a:pPr>
            <a:r>
              <a:rPr lang="en-US" sz="1765"/>
              <a:t>Launch checker from status bar</a:t>
            </a:r>
          </a:p>
          <a:p>
            <a:pPr marL="684694" lvl="1" indent="-448193">
              <a:buFont typeface="+mj-lt"/>
              <a:buAutoNum type="arabicPeriod"/>
            </a:pPr>
            <a:r>
              <a:rPr lang="en-US" sz="1765"/>
              <a:t>Fix table header issue from acc checker</a:t>
            </a:r>
          </a:p>
          <a:p>
            <a:pPr marL="684694" lvl="1" indent="-448193">
              <a:buFont typeface="+mj-lt"/>
              <a:buAutoNum type="arabicPeriod"/>
            </a:pPr>
            <a:r>
              <a:rPr lang="en-US" sz="1765"/>
              <a:t>Show lack of violations on former false positives; show better alignment to </a:t>
            </a:r>
            <a:r>
              <a:rPr lang="en-US" sz="1765" err="1"/>
              <a:t>wcag</a:t>
            </a:r>
            <a:r>
              <a:rPr lang="en-US" sz="1765"/>
              <a:t> on something else</a:t>
            </a:r>
          </a:p>
          <a:p>
            <a:pPr marL="448193" indent="-448193">
              <a:buFont typeface="+mj-lt"/>
              <a:buAutoNum type="arabicPeriod"/>
            </a:pPr>
            <a:r>
              <a:rPr lang="en-US" sz="3137"/>
              <a:t>PowerPoint</a:t>
            </a:r>
          </a:p>
          <a:p>
            <a:pPr marL="684694" lvl="1" indent="-448193">
              <a:buFont typeface="+mj-lt"/>
              <a:buAutoNum type="arabicPeriod"/>
            </a:pPr>
            <a:r>
              <a:rPr lang="en-US" sz="1765"/>
              <a:t>Open existing doc with picture and arrow pointing to something in picture</a:t>
            </a:r>
          </a:p>
          <a:p>
            <a:pPr marL="896341" lvl="2" indent="-448193"/>
            <a:r>
              <a:rPr lang="en-US" sz="1372"/>
              <a:t>Mention spell check in alt text coming soon</a:t>
            </a:r>
          </a:p>
          <a:p>
            <a:pPr marL="684694" lvl="1" indent="-448193">
              <a:buFont typeface="+mj-lt"/>
              <a:buAutoNum type="arabicPeriod"/>
            </a:pPr>
            <a:r>
              <a:rPr lang="en-US" sz="1765"/>
              <a:t>Fix picture alt text in acc checker</a:t>
            </a:r>
          </a:p>
          <a:p>
            <a:pPr marL="684694" lvl="1" indent="-448193">
              <a:buFont typeface="+mj-lt"/>
              <a:buAutoNum type="arabicPeriod"/>
            </a:pPr>
            <a:r>
              <a:rPr lang="en-US" sz="1765"/>
              <a:t>Fix shape alt text using decorative</a:t>
            </a:r>
          </a:p>
          <a:p>
            <a:pPr marL="684694" lvl="1" indent="-448193">
              <a:buFont typeface="+mj-lt"/>
              <a:buAutoNum type="arabicPeriod"/>
            </a:pPr>
            <a:r>
              <a:rPr lang="en-US" sz="1765"/>
              <a:t>Add a picture to get auto alt text, show reminder/tip in acc checker</a:t>
            </a:r>
          </a:p>
          <a:p>
            <a:pPr marL="448193" indent="-448193">
              <a:buFont typeface="+mj-lt"/>
              <a:buAutoNum type="arabicPeriod"/>
            </a:pPr>
            <a:r>
              <a:rPr lang="en-US" sz="3137"/>
              <a:t>Excel</a:t>
            </a:r>
          </a:p>
          <a:p>
            <a:pPr marL="684694" lvl="1" indent="-448193">
              <a:buFont typeface="+mj-lt"/>
              <a:buAutoNum type="arabicPeriod"/>
            </a:pPr>
            <a:r>
              <a:rPr lang="en-US" sz="1765"/>
              <a:t>Open doc with inaccessible colors</a:t>
            </a:r>
          </a:p>
          <a:p>
            <a:pPr marL="684694" lvl="1" indent="-448193">
              <a:buFont typeface="+mj-lt"/>
              <a:buAutoNum type="arabicPeriod"/>
            </a:pPr>
            <a:r>
              <a:rPr lang="en-US" sz="1765"/>
              <a:t>Show contrast rule + fix it</a:t>
            </a:r>
          </a:p>
        </p:txBody>
      </p:sp>
    </p:spTree>
    <p:extLst>
      <p:ext uri="{BB962C8B-B14F-4D97-AF65-F5344CB8AC3E}">
        <p14:creationId xmlns:p14="http://schemas.microsoft.com/office/powerpoint/2010/main" val="382750608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__MICROSOFT_TRANSLATOR_CLM_SLIDEINFO" val="{&quot;Guid&quot;:&quot;dfe86a23-101d-4929-b508-f5534082eff3&quot;,&quot;TimeStamp&quot;:&quot;2017-07-19T18:09:10.119114-07:00&quot;}"/>
</p:tagLst>
</file>

<file path=ppt/theme/theme1.xml><?xml version="1.0" encoding="utf-8"?>
<a:theme xmlns:a="http://schemas.openxmlformats.org/drawingml/2006/main" name="2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Ignite_2016_16x9_Template" id="{08B3FEDF-27CE-477E-A1F2-9805036CC047}" vid="{CD0BEC05-913A-4A4A-B174-12DECD18D25B}"/>
    </a:ext>
  </a:extLst>
</a:theme>
</file>

<file path=ppt/theme/theme2.xml><?xml version="1.0" encoding="utf-8"?>
<a:theme xmlns:a="http://schemas.openxmlformats.org/drawingml/2006/main" name="2_5-50109_Microsoft_Dark_Template">
  <a:themeElements>
    <a:clrScheme name="Microsoft 2017 Dark">
      <a:dk1>
        <a:srgbClr val="353535"/>
      </a:dk1>
      <a:lt1>
        <a:srgbClr val="FFFFFF"/>
      </a:lt1>
      <a:dk2>
        <a:srgbClr val="D83B01"/>
      </a:dk2>
      <a:lt2>
        <a:srgbClr val="CDF4FF"/>
      </a:lt2>
      <a:accent1>
        <a:srgbClr val="D83B01"/>
      </a:accent1>
      <a:accent2>
        <a:srgbClr val="FF8C00"/>
      </a:accent2>
      <a:accent3>
        <a:srgbClr val="FFB900"/>
      </a:accent3>
      <a:accent4>
        <a:srgbClr val="00BCF2"/>
      </a:accent4>
      <a:accent5>
        <a:srgbClr val="D2D2D2"/>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2017_16x9_Template.potx" id="{2A99AE01-A11F-4F2C-9BCC-4E42F4CE769C}" vid="{7C638A3A-D771-4183-8214-2AFBE384714F}"/>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1_COLOR TEMPLATE">
  <a:themeElements>
    <a:clrScheme name="Custom 1">
      <a:dk1>
        <a:srgbClr val="505050"/>
      </a:dk1>
      <a:lt1>
        <a:srgbClr val="FFFFFF"/>
      </a:lt1>
      <a:dk2>
        <a:srgbClr val="002050"/>
      </a:dk2>
      <a:lt2>
        <a:srgbClr val="CDF4FF"/>
      </a:lt2>
      <a:accent1>
        <a:srgbClr val="0078D7"/>
      </a:accent1>
      <a:accent2>
        <a:srgbClr val="B4009E"/>
      </a:accent2>
      <a:accent3>
        <a:srgbClr val="107C10"/>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Brand_template_16-9_Business_DARK_BLUE_2015_1.potx" id="{2C267AC3-800A-4B70-92AD-0A45BB31B9D8}" vid="{5604394A-6938-4477-8E83-7917175FA09C}"/>
    </a:ext>
  </a:extLst>
</a:theme>
</file>

<file path=ppt/theme/theme5.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2016_16x9_Template_v02.potx" id="{870308F8-E0CB-4103-848C-306E67E28446}" vid="{7645BF26-5E45-428D-8A8C-D391F4476141}"/>
    </a:ext>
  </a:extLst>
</a:theme>
</file>

<file path=ppt/theme/theme6.xml><?xml version="1.0" encoding="utf-8"?>
<a:theme xmlns:a="http://schemas.openxmlformats.org/drawingml/2006/main" name="1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2016_16x9_Template_v02.potx" id="{870308F8-E0CB-4103-848C-306E67E28446}" vid="{91E44DB9-F8DD-48AE-8162-26CDF62A116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1512</Words>
  <Application>Microsoft Office PowerPoint</Application>
  <PresentationFormat>Custom</PresentationFormat>
  <Paragraphs>232</Paragraphs>
  <Slides>17</Slides>
  <Notes>17</Notes>
  <HiddenSlides>1</HiddenSlides>
  <MMClips>0</MMClips>
  <ScaleCrop>false</ScaleCrop>
  <HeadingPairs>
    <vt:vector size="4" baseType="variant">
      <vt:variant>
        <vt:lpstr>Theme</vt:lpstr>
      </vt:variant>
      <vt:variant>
        <vt:i4>6</vt:i4>
      </vt:variant>
      <vt:variant>
        <vt:lpstr>Slide Titles</vt:lpstr>
      </vt:variant>
      <vt:variant>
        <vt:i4>17</vt:i4>
      </vt:variant>
    </vt:vector>
  </HeadingPairs>
  <TitlesOfParts>
    <vt:vector size="23" baseType="lpstr">
      <vt:lpstr>2_5-50002_Ignite_Breakout_Template</vt:lpstr>
      <vt:lpstr>2_5-50109_Microsoft_Dark_Template</vt:lpstr>
      <vt:lpstr>1_Office Theme</vt:lpstr>
      <vt:lpstr>1_COLOR TEMPLATE</vt:lpstr>
      <vt:lpstr>5-50002_Ignite_Breakout_Template</vt:lpstr>
      <vt:lpstr>1_5-50002_Ignite_Breakout_Template</vt:lpstr>
      <vt:lpstr>Inclusive Documents Authoring of accessible content</vt:lpstr>
      <vt:lpstr>“No one should have to ask for access, it should just be there.”</vt:lpstr>
      <vt:lpstr>Microsoft Office Accessiblity Mission</vt:lpstr>
      <vt:lpstr>Looking back</vt:lpstr>
      <vt:lpstr>Office’s Accessible-Authoring Journey December 2016</vt:lpstr>
      <vt:lpstr>Last year’s Demos</vt:lpstr>
      <vt:lpstr>Impact of some of these changes</vt:lpstr>
      <vt:lpstr>Office’s Accessible-Authoring Journey December 2017</vt:lpstr>
      <vt:lpstr>Demos</vt:lpstr>
      <vt:lpstr>Impact of Acc Checker Updates in 2017</vt:lpstr>
      <vt:lpstr>Telemetry – a Closer Look</vt:lpstr>
      <vt:lpstr>Outcome-Focused &amp; Data-Driven Evolution of Our Strategy</vt:lpstr>
      <vt:lpstr>Where we’re headed next</vt:lpstr>
      <vt:lpstr>Accessible document governance</vt:lpstr>
      <vt:lpstr>Update on AED COP Partnership</vt:lpstr>
      <vt:lpstr>More Resources on Authoring Accessible Documents in Office 365</vt:lpstr>
      <vt:lpstr>Feedback!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Inclusive Documents Authoring of accessible content</dc:title>
  <dc:creator>Anita Mortaloni</dc:creator>
  <cp:lastModifiedBy>Jeyapriya Suruliyandi</cp:lastModifiedBy>
  <cp:revision>1</cp:revision>
  <dcterms:created xsi:type="dcterms:W3CDTF">2017-12-04T01:35:58Z</dcterms:created>
  <dcterms:modified xsi:type="dcterms:W3CDTF">2017-12-10T15:22:50Z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anitase@microsoft.com</vt:lpwstr>
  </property>
  <property fmtid="{D5CDD505-2E9C-101B-9397-08002B2CF9AE}" pid="5" name="MSIP_Label_f42aa342-8706-4288-bd11-ebb85995028c_SetDate">
    <vt:lpwstr>2017-12-04T01:36:16.9576795Z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